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Props/app0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openxmlformats.org/package/2006/relationships/metadata/extended-properties" Target="docProps/app0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9"/>
  </p:notesMasterIdLst>
  <p:sldIdLst>
    <p:sldId id="256" r:id="rId2"/>
    <p:sldId id="257" r:id="rId3"/>
    <p:sldId id="368" r:id="rId4"/>
    <p:sldId id="369" r:id="rId5"/>
    <p:sldId id="378" r:id="rId6"/>
    <p:sldId id="370" r:id="rId7"/>
    <p:sldId id="343" r:id="rId8"/>
    <p:sldId id="346" r:id="rId9"/>
    <p:sldId id="345" r:id="rId10"/>
    <p:sldId id="258" r:id="rId11"/>
    <p:sldId id="290" r:id="rId12"/>
    <p:sldId id="291" r:id="rId13"/>
    <p:sldId id="352" r:id="rId14"/>
    <p:sldId id="321" r:id="rId15"/>
    <p:sldId id="326" r:id="rId16"/>
    <p:sldId id="354" r:id="rId17"/>
    <p:sldId id="355" r:id="rId18"/>
    <p:sldId id="356" r:id="rId19"/>
    <p:sldId id="357" r:id="rId20"/>
    <p:sldId id="334" r:id="rId21"/>
    <p:sldId id="307" r:id="rId22"/>
    <p:sldId id="313" r:id="rId23"/>
    <p:sldId id="314" r:id="rId24"/>
    <p:sldId id="358" r:id="rId25"/>
    <p:sldId id="359" r:id="rId26"/>
    <p:sldId id="324" r:id="rId27"/>
    <p:sldId id="362" r:id="rId28"/>
    <p:sldId id="325" r:id="rId29"/>
    <p:sldId id="263" r:id="rId30"/>
    <p:sldId id="329" r:id="rId31"/>
    <p:sldId id="377" r:id="rId32"/>
    <p:sldId id="376" r:id="rId33"/>
    <p:sldId id="348" r:id="rId34"/>
    <p:sldId id="347" r:id="rId35"/>
    <p:sldId id="367" r:id="rId36"/>
    <p:sldId id="331" r:id="rId37"/>
    <p:sldId id="296" r:id="rId38"/>
    <p:sldId id="293" r:id="rId39"/>
    <p:sldId id="304" r:id="rId40"/>
    <p:sldId id="332" r:id="rId41"/>
    <p:sldId id="349" r:id="rId42"/>
    <p:sldId id="382" r:id="rId43"/>
    <p:sldId id="379" r:id="rId44"/>
    <p:sldId id="342" r:id="rId45"/>
    <p:sldId id="350" r:id="rId46"/>
    <p:sldId id="316" r:id="rId47"/>
    <p:sldId id="351" r:id="rId48"/>
    <p:sldId id="360" r:id="rId49"/>
    <p:sldId id="361" r:id="rId50"/>
    <p:sldId id="380" r:id="rId51"/>
    <p:sldId id="364" r:id="rId52"/>
    <p:sldId id="372" r:id="rId53"/>
    <p:sldId id="374" r:id="rId54"/>
    <p:sldId id="381" r:id="rId55"/>
    <p:sldId id="373" r:id="rId56"/>
    <p:sldId id="366" r:id="rId57"/>
    <p:sldId id="375" r:id="rId5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421DE3A-E661-4B54-BA36-8AEF4C7EA239}">
          <p14:sldIdLst>
            <p14:sldId id="256"/>
            <p14:sldId id="257"/>
          </p14:sldIdLst>
        </p14:section>
        <p14:section name="Revision Literatura" id="{E1D0567A-291D-4B37-B7FF-37E989955D9F}">
          <p14:sldIdLst>
            <p14:sldId id="368"/>
            <p14:sldId id="369"/>
            <p14:sldId id="378"/>
            <p14:sldId id="370"/>
          </p14:sldIdLst>
        </p14:section>
        <p14:section name="Definicion Modelo" id="{B8FA5EAA-2C3A-423B-BE86-EA2165BF9D5E}">
          <p14:sldIdLst>
            <p14:sldId id="343"/>
            <p14:sldId id="346"/>
            <p14:sldId id="345"/>
          </p14:sldIdLst>
        </p14:section>
        <p14:section name="Fuente Datos" id="{75171504-3E36-4E54-AA60-AF9C2A92695C}">
          <p14:sldIdLst>
            <p14:sldId id="258"/>
            <p14:sldId id="290"/>
            <p14:sldId id="291"/>
          </p14:sldIdLst>
        </p14:section>
        <p14:section name="Datos detalle" id="{D9F62963-2193-4E53-AD6E-141C9AC0B2A6}">
          <p14:sldIdLst>
            <p14:sldId id="352"/>
            <p14:sldId id="321"/>
            <p14:sldId id="326"/>
            <p14:sldId id="354"/>
            <p14:sldId id="355"/>
            <p14:sldId id="356"/>
            <p14:sldId id="357"/>
            <p14:sldId id="334"/>
            <p14:sldId id="307"/>
            <p14:sldId id="313"/>
            <p14:sldId id="314"/>
            <p14:sldId id="358"/>
            <p14:sldId id="359"/>
            <p14:sldId id="324"/>
            <p14:sldId id="362"/>
            <p14:sldId id="325"/>
          </p14:sldIdLst>
        </p14:section>
        <p14:section name="Datos Comunales" id="{601B1869-BD0A-466F-92E4-A69CE53B7ADF}">
          <p14:sldIdLst>
            <p14:sldId id="263"/>
            <p14:sldId id="329"/>
            <p14:sldId id="377"/>
            <p14:sldId id="376"/>
            <p14:sldId id="348"/>
            <p14:sldId id="347"/>
            <p14:sldId id="367"/>
            <p14:sldId id="331"/>
            <p14:sldId id="296"/>
            <p14:sldId id="293"/>
            <p14:sldId id="304"/>
            <p14:sldId id="332"/>
            <p14:sldId id="349"/>
            <p14:sldId id="382"/>
            <p14:sldId id="379"/>
          </p14:sldIdLst>
        </p14:section>
        <p14:section name="Transversal" id="{B19B032D-A378-446F-B595-9A04E12E9198}">
          <p14:sldIdLst>
            <p14:sldId id="342"/>
            <p14:sldId id="350"/>
            <p14:sldId id="316"/>
            <p14:sldId id="351"/>
            <p14:sldId id="360"/>
            <p14:sldId id="361"/>
            <p14:sldId id="380"/>
            <p14:sldId id="364"/>
            <p14:sldId id="372"/>
            <p14:sldId id="374"/>
            <p14:sldId id="381"/>
            <p14:sldId id="373"/>
            <p14:sldId id="366"/>
            <p14:sldId id="37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F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103" autoAdjust="0"/>
    <p:restoredTop sz="86000" autoAdjust="0"/>
  </p:normalViewPr>
  <p:slideViewPr>
    <p:cSldViewPr snapToGrid="0" snapToObjects="1">
      <p:cViewPr varScale="1">
        <p:scale>
          <a:sx n="73" d="100"/>
          <a:sy n="73" d="100"/>
        </p:scale>
        <p:origin x="1272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-1118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D89670-4884-43C6-8F15-116DDCC242C5}" type="datetimeFigureOut">
              <a:rPr lang="es-CL" smtClean="0"/>
              <a:t>31-08-2020</a:t>
            </a:fld>
            <a:endParaRPr lang="es-C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D75D85-2226-40E3-A1FF-22E79B9F1F0F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287007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tats.stackexchange.com/questions/11182/when-to-use-an-offset-in-a-poisson-regression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dirty="0" smtClean="0">
                <a:hlinkClick r:id="rId3"/>
              </a:rPr>
              <a:t>https://stats.stackexchange.com/questions/11182/when-to-use-an-offset-in-a-poisson-regression</a:t>
            </a:r>
            <a:endParaRPr lang="es-CL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D75D85-2226-40E3-A1FF-22E79B9F1F0F}" type="slidenum">
              <a:rPr lang="es-CL" smtClean="0"/>
              <a:t>9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2404242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D75D85-2226-40E3-A1FF-22E79B9F1F0F}" type="slidenum">
              <a:rPr lang="es-CL" smtClean="0"/>
              <a:t>12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1603677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dirty="0" smtClean="0"/>
              <a:t>Nota, </a:t>
            </a:r>
            <a:r>
              <a:rPr lang="es-CL" dirty="0" err="1" smtClean="0"/>
              <a:t>tmb</a:t>
            </a:r>
            <a:r>
              <a:rPr lang="es-CL" dirty="0" smtClean="0"/>
              <a:t> están como</a:t>
            </a:r>
            <a:r>
              <a:rPr lang="es-CL" baseline="0" dirty="0" smtClean="0"/>
              <a:t> ECDF, y a nivel de </a:t>
            </a:r>
            <a:r>
              <a:rPr lang="es-CL" baseline="0" dirty="0" err="1" smtClean="0"/>
              <a:t>region</a:t>
            </a:r>
            <a:endParaRPr lang="es-C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D75D85-2226-40E3-A1FF-22E79B9F1F0F}" type="slidenum">
              <a:rPr lang="es-CL" smtClean="0"/>
              <a:t>36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902650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dirty="0" smtClean="0"/>
              <a:t>Aumento</a:t>
            </a:r>
            <a:r>
              <a:rPr lang="es-CL" baseline="0" dirty="0" smtClean="0"/>
              <a:t> de 1 </a:t>
            </a:r>
            <a:r>
              <a:rPr lang="es-CL" baseline="0" dirty="0" err="1" smtClean="0"/>
              <a:t>ug</a:t>
            </a:r>
            <a:r>
              <a:rPr lang="es-CL" baseline="0" dirty="0" smtClean="0"/>
              <a:t>/m3 genera un aumento en 1% en la tasa </a:t>
            </a:r>
            <a:r>
              <a:rPr lang="es-CL" baseline="0" dirty="0" err="1" smtClean="0"/>
              <a:t>mortaldiad</a:t>
            </a:r>
            <a:r>
              <a:rPr lang="es-CL" baseline="0" dirty="0" smtClean="0"/>
              <a:t> COVID, pero OJO con la hipótesis nula (valor-p=0.42), de que el efecto no existe</a:t>
            </a:r>
            <a:endParaRPr lang="es-C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D75D85-2226-40E3-A1FF-22E79B9F1F0F}" type="slidenum">
              <a:rPr lang="es-CL" smtClean="0"/>
              <a:t>46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8976056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685800" y="1872848"/>
            <a:ext cx="7772400" cy="1470025"/>
          </a:xfrm>
        </p:spPr>
        <p:txBody>
          <a:bodyPr>
            <a:normAutofit/>
          </a:bodyPr>
          <a:lstStyle>
            <a:lvl1pPr>
              <a:defRPr kumimoji="0" lang="en-US" sz="3200" b="1" kern="1200" cap="all" baseline="0" noProof="0" smtClean="0">
                <a:solidFill>
                  <a:srgbClr val="7F7F7F"/>
                </a:solidFill>
                <a:latin typeface="Calibri" pitchFamily="-105" charset="0"/>
                <a:ea typeface="ＭＳ Ｐゴシック" pitchFamily="-105" charset="-128"/>
                <a:cs typeface="+mn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1371600" y="3731653"/>
            <a:ext cx="6400800" cy="698679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3505200" y="5389543"/>
            <a:ext cx="2133600" cy="365125"/>
          </a:xfrm>
        </p:spPr>
        <p:txBody>
          <a:bodyPr/>
          <a:lstStyle>
            <a:lvl1pPr>
              <a:defRPr sz="2000"/>
            </a:lvl1pPr>
          </a:lstStyle>
          <a:p>
            <a:fld id="{241EB5C9-1307-BA42-ABA2-0BC069CD8E7F}" type="datetimeFigureOut">
              <a:rPr lang="en-US" smtClean="0"/>
              <a:pPr/>
              <a:t>31-Aug-20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514275"/>
            <a:ext cx="28956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0" y="6477002"/>
            <a:ext cx="9144000" cy="395998"/>
          </a:xfrm>
          <a:solidFill>
            <a:srgbClr val="7F7F7F"/>
          </a:solidFill>
        </p:spPr>
        <p:txBody>
          <a:bodyPr>
            <a:noAutofit/>
          </a:bodyPr>
          <a:lstStyle>
            <a:lvl1pPr marL="0" indent="1617663" algn="r">
              <a:buNone/>
              <a:defRPr sz="1800" b="0" baseline="0">
                <a:solidFill>
                  <a:srgbClr val="7F7F7F"/>
                </a:solidFill>
              </a:defRPr>
            </a:lvl1pPr>
            <a:lvl2pPr marL="357187" indent="0" algn="ctr">
              <a:buNone/>
              <a:defRPr/>
            </a:lvl2pPr>
            <a:lvl3pPr marL="719138" indent="0" algn="ctr">
              <a:buNone/>
              <a:defRPr/>
            </a:lvl3pPr>
            <a:lvl4pPr marL="984250" indent="0" algn="ctr">
              <a:buNone/>
              <a:defRPr/>
            </a:lvl4pPr>
            <a:lvl5pPr marL="1163637" indent="0" algn="ctr">
              <a:buNone/>
              <a:defRPr/>
            </a:lvl5pPr>
          </a:lstStyle>
          <a:p>
            <a:pPr lvl="0"/>
            <a:endParaRPr lang="es-CL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499940"/>
            <a:ext cx="2133600" cy="365125"/>
          </a:xfr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31-Aug-20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31-Aug-20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 lang="en-US" sz="3200" b="1" kern="1200" noProof="0" smtClean="0">
                <a:solidFill>
                  <a:srgbClr val="8BC8A6"/>
                </a:solidFill>
                <a:latin typeface="Calibri" pitchFamily="-105" charset="0"/>
                <a:ea typeface="ＭＳ Ｐゴシック" pitchFamily="-105" charset="-128"/>
                <a:cs typeface="+mn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>
            <a:lvl1pPr marL="342900" indent="-342900">
              <a:buClr>
                <a:schemeClr val="accent3">
                  <a:lumMod val="60000"/>
                  <a:lumOff val="40000"/>
                </a:schemeClr>
              </a:buClr>
              <a:buFont typeface="Wingdings" panose="05000000000000000000" pitchFamily="2" charset="2"/>
              <a:buChar char="§"/>
              <a:defRPr lang="en-US" sz="2400" b="0" kern="1200" noProof="0" smtClean="0">
                <a:solidFill>
                  <a:srgbClr val="6F6F6E"/>
                </a:solidFill>
                <a:latin typeface="Calibri" pitchFamily="-105" charset="0"/>
                <a:ea typeface="ＭＳ Ｐゴシック" pitchFamily="-105" charset="-128"/>
                <a:cs typeface="+mn-cs"/>
              </a:defRPr>
            </a:lvl1pPr>
            <a:lvl2pPr marL="742950" indent="-285750">
              <a:buClr>
                <a:schemeClr val="accent3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lang="en-US" sz="2400" b="0" kern="1200" noProof="0" dirty="0" smtClean="0">
                <a:solidFill>
                  <a:srgbClr val="6F6F6E"/>
                </a:solidFill>
                <a:latin typeface="Calibri" pitchFamily="-105" charset="0"/>
                <a:ea typeface="ＭＳ Ｐゴシック" pitchFamily="-105" charset="-128"/>
                <a:cs typeface="+mn-cs"/>
              </a:defRPr>
            </a:lvl2pPr>
            <a:lvl3pPr marL="1143000" indent="-228600">
              <a:buClr>
                <a:schemeClr val="accent3">
                  <a:lumMod val="60000"/>
                  <a:lumOff val="40000"/>
                </a:schemeClr>
              </a:buClr>
              <a:buFont typeface="Courier New" panose="02070309020205020404" pitchFamily="49" charset="0"/>
              <a:buChar char="o"/>
              <a:defRPr lang="en-US" sz="2000" b="0" kern="1200" noProof="0" dirty="0" smtClean="0">
                <a:solidFill>
                  <a:srgbClr val="6F6F6E"/>
                </a:solidFill>
                <a:latin typeface="Calibri" pitchFamily="-105" charset="0"/>
                <a:ea typeface="ＭＳ Ｐゴシック" pitchFamily="-105" charset="-128"/>
                <a:cs typeface="+mn-cs"/>
              </a:defRPr>
            </a:lvl3pPr>
            <a:lvl4pPr>
              <a:buClr>
                <a:schemeClr val="accent3">
                  <a:lumMod val="60000"/>
                  <a:lumOff val="40000"/>
                </a:schemeClr>
              </a:buClr>
              <a:defRPr lang="en-US" sz="2000" b="0" kern="1200" noProof="0" dirty="0" smtClean="0">
                <a:solidFill>
                  <a:srgbClr val="6F6F6E"/>
                </a:solidFill>
                <a:latin typeface="Calibri" pitchFamily="-105" charset="0"/>
                <a:ea typeface="ＭＳ Ｐゴシック" pitchFamily="-105" charset="-128"/>
                <a:cs typeface="+mn-cs"/>
              </a:defRPr>
            </a:lvl4pPr>
            <a:lvl5pPr>
              <a:buClr>
                <a:schemeClr val="accent3">
                  <a:lumMod val="60000"/>
                  <a:lumOff val="40000"/>
                </a:schemeClr>
              </a:buClr>
              <a:defRPr lang="en-US" sz="2000" b="0" kern="1200" noProof="0" dirty="0" smtClean="0">
                <a:solidFill>
                  <a:srgbClr val="6F6F6E"/>
                </a:solidFill>
                <a:latin typeface="Calibri" pitchFamily="-105" charset="0"/>
                <a:ea typeface="ＭＳ Ｐゴシック" pitchFamily="-105" charset="-128"/>
                <a:cs typeface="+mn-cs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 rot="5400000">
            <a:off x="-3091682" y="3091680"/>
            <a:ext cx="6453173" cy="26981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vert="horz" anchor="ctr" anchorCtr="0">
            <a:noAutofit/>
          </a:bodyPr>
          <a:lstStyle>
            <a:lvl1pPr>
              <a:defRPr sz="1800" baseline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-8231" y="6453170"/>
            <a:ext cx="278042" cy="262661"/>
          </a:xfrm>
          <a:prstGeom prst="rect">
            <a:avLst/>
          </a:prstGeom>
          <a:solidFill>
            <a:srgbClr val="8BC8A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spcAft>
                <a:spcPts val="600"/>
              </a:spcAft>
              <a:defRPr/>
            </a:pPr>
            <a:fld id="{24064834-972A-4795-B272-37453634AFE8}" type="slidenum">
              <a:rPr lang="en-US" sz="700" b="1" smtClean="0">
                <a:solidFill>
                  <a:srgbClr val="ECECEC"/>
                </a:solidFill>
                <a:ea typeface="ＭＳ Ｐゴシック" pitchFamily="-105" charset="-128"/>
              </a:rPr>
              <a:pPr algn="ctr">
                <a:spcAft>
                  <a:spcPts val="600"/>
                </a:spcAft>
                <a:defRPr/>
              </a:pPr>
              <a:t>‹#›</a:t>
            </a:fld>
            <a:endParaRPr lang="en-US" sz="1400" b="1" dirty="0">
              <a:solidFill>
                <a:srgbClr val="ECECEC"/>
              </a:solidFill>
              <a:ea typeface="ＭＳ Ｐゴシック" pitchFamily="-105" charset="-128"/>
            </a:endParaRPr>
          </a:p>
        </p:txBody>
      </p:sp>
      <p:sp>
        <p:nvSpPr>
          <p:cNvPr id="10" name="Slide Number Placeholder 5"/>
          <p:cNvSpPr txBox="1">
            <a:spLocks/>
          </p:cNvSpPr>
          <p:nvPr userDrawn="1"/>
        </p:nvSpPr>
        <p:spPr>
          <a:xfrm>
            <a:off x="-9426" y="6715831"/>
            <a:ext cx="9172262" cy="146884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vert="horz" anchor="ctr" anchorCtr="0">
            <a:noAutofit/>
          </a:bodyPr>
          <a:lstStyle>
            <a:lvl1pPr>
              <a:defRPr sz="1800" baseline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1669" y="2029758"/>
            <a:ext cx="7772400" cy="880867"/>
          </a:xfrm>
        </p:spPr>
        <p:txBody>
          <a:bodyPr anchor="t">
            <a:normAutofit/>
          </a:bodyPr>
          <a:lstStyle>
            <a:lvl1pPr algn="l">
              <a:defRPr lang="en-US" sz="2800" b="1" kern="1200" cap="all" baseline="0" noProof="0" dirty="0">
                <a:solidFill>
                  <a:srgbClr val="8BC8A6"/>
                </a:solidFill>
                <a:latin typeface="Calibri" pitchFamily="34" charset="0"/>
                <a:ea typeface="ＭＳ Ｐゴシック" pitchFamily="-105" charset="-128"/>
                <a:cs typeface="+mn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" name="Slide Number Placeholder 5"/>
          <p:cNvSpPr txBox="1">
            <a:spLocks/>
          </p:cNvSpPr>
          <p:nvPr userDrawn="1"/>
        </p:nvSpPr>
        <p:spPr>
          <a:xfrm>
            <a:off x="-28262" y="3095620"/>
            <a:ext cx="9172262" cy="38734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vert="horz" anchor="ctr" anchorCtr="0">
            <a:noAutofit/>
          </a:bodyPr>
          <a:lstStyle>
            <a:lvl1pPr>
              <a:defRPr sz="1800" baseline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Rectangle 10"/>
          <p:cNvSpPr/>
          <p:nvPr userDrawn="1"/>
        </p:nvSpPr>
        <p:spPr>
          <a:xfrm>
            <a:off x="756563" y="3095620"/>
            <a:ext cx="568325" cy="387350"/>
          </a:xfrm>
          <a:prstGeom prst="rect">
            <a:avLst/>
          </a:prstGeom>
          <a:solidFill>
            <a:srgbClr val="8BC8A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fld id="{24064834-972A-4795-B272-37453634AFE8}" type="slidenum">
              <a:rPr lang="en-US" b="1" smtClean="0">
                <a:solidFill>
                  <a:srgbClr val="ECECEC"/>
                </a:solidFill>
                <a:ea typeface="ＭＳ Ｐゴシック" pitchFamily="-105" charset="-128"/>
              </a:rPr>
              <a:pPr algn="ctr">
                <a:defRPr/>
              </a:pPr>
              <a:t>‹#›</a:t>
            </a:fld>
            <a:endParaRPr lang="en-US" b="1" dirty="0">
              <a:solidFill>
                <a:srgbClr val="ECECEC"/>
              </a:solidFill>
              <a:ea typeface="ＭＳ Ｐゴシック" pitchFamily="-105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l">
              <a:defRPr lang="en-US" sz="3200" b="1" kern="1200" noProof="0" dirty="0">
                <a:solidFill>
                  <a:srgbClr val="8BC8A6"/>
                </a:solidFill>
                <a:latin typeface="Calibri" pitchFamily="-105" charset="0"/>
                <a:ea typeface="ＭＳ Ｐゴシック" pitchFamily="-105" charset="-128"/>
                <a:cs typeface="+mn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5006662"/>
          </a:xfrm>
        </p:spPr>
        <p:txBody>
          <a:bodyPr/>
          <a:lstStyle>
            <a:lvl1pPr marL="342900" indent="-342900">
              <a:buClr>
                <a:schemeClr val="accent3">
                  <a:lumMod val="60000"/>
                  <a:lumOff val="40000"/>
                </a:schemeClr>
              </a:buClr>
              <a:buFont typeface="Wingdings" panose="05000000000000000000" pitchFamily="2" charset="2"/>
              <a:buChar char="§"/>
              <a:defRPr lang="en-US" sz="2400" b="0" kern="1200" noProof="0" smtClean="0">
                <a:solidFill>
                  <a:srgbClr val="6F6F6E"/>
                </a:solidFill>
                <a:latin typeface="Calibri" pitchFamily="-105" charset="0"/>
                <a:ea typeface="ＭＳ Ｐゴシック" pitchFamily="-105" charset="-128"/>
                <a:cs typeface="+mn-cs"/>
              </a:defRPr>
            </a:lvl1pPr>
            <a:lvl2pPr marL="742950" indent="-285750">
              <a:buClr>
                <a:schemeClr val="accent3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lang="en-US" sz="2400" b="0" kern="1200" noProof="0" dirty="0" smtClean="0">
                <a:solidFill>
                  <a:srgbClr val="6F6F6E"/>
                </a:solidFill>
                <a:latin typeface="Calibri" pitchFamily="-105" charset="0"/>
                <a:ea typeface="ＭＳ Ｐゴシック" pitchFamily="-105" charset="-128"/>
                <a:cs typeface="+mn-cs"/>
              </a:defRPr>
            </a:lvl2pPr>
            <a:lvl3pPr marL="1143000" indent="-228600">
              <a:buClr>
                <a:schemeClr val="accent3">
                  <a:lumMod val="60000"/>
                  <a:lumOff val="40000"/>
                </a:schemeClr>
              </a:buClr>
              <a:buFont typeface="Courier New" panose="02070309020205020404" pitchFamily="49" charset="0"/>
              <a:buChar char="o"/>
              <a:defRPr lang="en-US" sz="2000" b="0" kern="1200" noProof="0" dirty="0" smtClean="0">
                <a:solidFill>
                  <a:srgbClr val="6F6F6E"/>
                </a:solidFill>
                <a:latin typeface="Calibri" pitchFamily="-105" charset="0"/>
                <a:ea typeface="ＭＳ Ｐゴシック" pitchFamily="-105" charset="-128"/>
                <a:cs typeface="+mn-cs"/>
              </a:defRPr>
            </a:lvl3pPr>
            <a:lvl4pPr>
              <a:buClr>
                <a:schemeClr val="accent3">
                  <a:lumMod val="60000"/>
                  <a:lumOff val="40000"/>
                </a:schemeClr>
              </a:buClr>
              <a:defRPr lang="en-US" sz="2000" b="0" kern="1200" noProof="0" dirty="0" smtClean="0">
                <a:solidFill>
                  <a:srgbClr val="6F6F6E"/>
                </a:solidFill>
                <a:latin typeface="Calibri" pitchFamily="-105" charset="0"/>
                <a:ea typeface="ＭＳ Ｐゴシック" pitchFamily="-105" charset="-128"/>
                <a:cs typeface="+mn-cs"/>
              </a:defRPr>
            </a:lvl4pPr>
            <a:lvl5pPr>
              <a:buClr>
                <a:schemeClr val="accent3">
                  <a:lumMod val="60000"/>
                  <a:lumOff val="40000"/>
                </a:schemeClr>
              </a:buClr>
              <a:defRPr lang="en-US" sz="2000" b="0" kern="1200" noProof="0" dirty="0">
                <a:solidFill>
                  <a:srgbClr val="6F6F6E"/>
                </a:solidFill>
                <a:latin typeface="Calibri" pitchFamily="-105" charset="0"/>
                <a:ea typeface="ＭＳ Ｐゴシック" pitchFamily="-105" charset="-128"/>
                <a:cs typeface="+mn-c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5006662"/>
          </a:xfrm>
        </p:spPr>
        <p:txBody>
          <a:bodyPr>
            <a:normAutofit/>
          </a:bodyPr>
          <a:lstStyle>
            <a:lvl1pPr marL="342900" indent="-342900">
              <a:buClr>
                <a:schemeClr val="accent3">
                  <a:lumMod val="60000"/>
                  <a:lumOff val="40000"/>
                </a:schemeClr>
              </a:buClr>
              <a:buFont typeface="Wingdings" panose="05000000000000000000" pitchFamily="2" charset="2"/>
              <a:buChar char="§"/>
              <a:defRPr lang="en-US" sz="2400" b="0" kern="1200" noProof="0" dirty="0" smtClean="0">
                <a:solidFill>
                  <a:srgbClr val="6F6F6E"/>
                </a:solidFill>
                <a:latin typeface="Calibri" pitchFamily="-105" charset="0"/>
                <a:ea typeface="ＭＳ Ｐゴシック" pitchFamily="-105" charset="-128"/>
                <a:cs typeface="+mn-cs"/>
              </a:defRPr>
            </a:lvl1pPr>
            <a:lvl2pPr marL="742950" indent="-285750">
              <a:buClr>
                <a:schemeClr val="accent3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lang="en-US" sz="2400" b="0" kern="1200" noProof="0" dirty="0" smtClean="0">
                <a:solidFill>
                  <a:srgbClr val="6F6F6E"/>
                </a:solidFill>
                <a:latin typeface="Calibri" pitchFamily="-105" charset="0"/>
                <a:ea typeface="ＭＳ Ｐゴシック" pitchFamily="-105" charset="-128"/>
                <a:cs typeface="+mn-cs"/>
              </a:defRPr>
            </a:lvl2pPr>
            <a:lvl3pPr marL="1143000" indent="-228600">
              <a:buClr>
                <a:schemeClr val="accent3">
                  <a:lumMod val="60000"/>
                  <a:lumOff val="40000"/>
                </a:schemeClr>
              </a:buClr>
              <a:buFont typeface="Courier New" panose="02070309020205020404" pitchFamily="49" charset="0"/>
              <a:buChar char="o"/>
              <a:defRPr lang="en-US" sz="2000" b="0" kern="1200" noProof="0" dirty="0" smtClean="0">
                <a:solidFill>
                  <a:srgbClr val="6F6F6E"/>
                </a:solidFill>
                <a:latin typeface="Calibri" pitchFamily="-105" charset="0"/>
                <a:ea typeface="ＭＳ Ｐゴシック" pitchFamily="-105" charset="-128"/>
                <a:cs typeface="+mn-cs"/>
              </a:defRPr>
            </a:lvl3pPr>
            <a:lvl4pPr>
              <a:buClr>
                <a:schemeClr val="accent3">
                  <a:lumMod val="60000"/>
                  <a:lumOff val="40000"/>
                </a:schemeClr>
              </a:buClr>
              <a:defRPr lang="en-US" sz="2000" b="0" kern="1200" noProof="0" dirty="0" smtClean="0">
                <a:solidFill>
                  <a:srgbClr val="6F6F6E"/>
                </a:solidFill>
                <a:latin typeface="Calibri" pitchFamily="-105" charset="0"/>
                <a:ea typeface="ＭＳ Ｐゴシック" pitchFamily="-105" charset="-128"/>
                <a:cs typeface="+mn-cs"/>
              </a:defRPr>
            </a:lvl4pPr>
            <a:lvl5pPr>
              <a:buClr>
                <a:schemeClr val="accent3">
                  <a:lumMod val="60000"/>
                  <a:lumOff val="40000"/>
                </a:schemeClr>
              </a:buClr>
              <a:defRPr lang="en-US" sz="2000" b="0" kern="1200" noProof="0" dirty="0">
                <a:solidFill>
                  <a:srgbClr val="6F6F6E"/>
                </a:solidFill>
                <a:latin typeface="Calibri" pitchFamily="-105" charset="0"/>
                <a:ea typeface="ＭＳ Ｐゴシック" pitchFamily="-105" charset="-128"/>
                <a:cs typeface="+mn-c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 rot="5400000">
            <a:off x="-3091682" y="3091680"/>
            <a:ext cx="6453173" cy="26981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vert="horz" anchor="ctr" anchorCtr="0">
            <a:noAutofit/>
          </a:bodyPr>
          <a:lstStyle>
            <a:lvl1pPr>
              <a:defRPr sz="1800" baseline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-8231" y="6453170"/>
            <a:ext cx="278042" cy="262661"/>
          </a:xfrm>
          <a:prstGeom prst="rect">
            <a:avLst/>
          </a:prstGeom>
          <a:solidFill>
            <a:srgbClr val="8BC8A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spcAft>
                <a:spcPts val="600"/>
              </a:spcAft>
              <a:defRPr/>
            </a:pPr>
            <a:fld id="{24064834-972A-4795-B272-37453634AFE8}" type="slidenum">
              <a:rPr lang="en-US" sz="700" b="1" smtClean="0">
                <a:solidFill>
                  <a:srgbClr val="ECECEC"/>
                </a:solidFill>
                <a:ea typeface="ＭＳ Ｐゴシック" pitchFamily="-105" charset="-128"/>
              </a:rPr>
              <a:pPr algn="ctr">
                <a:spcAft>
                  <a:spcPts val="600"/>
                </a:spcAft>
                <a:defRPr/>
              </a:pPr>
              <a:t>‹#›</a:t>
            </a:fld>
            <a:endParaRPr lang="en-US" sz="1400" b="1" dirty="0">
              <a:solidFill>
                <a:srgbClr val="ECECEC"/>
              </a:solidFill>
              <a:ea typeface="ＭＳ Ｐゴシック" pitchFamily="-105" charset="-128"/>
            </a:endParaRPr>
          </a:p>
        </p:txBody>
      </p:sp>
      <p:sp>
        <p:nvSpPr>
          <p:cNvPr id="10" name="Slide Number Placeholder 5"/>
          <p:cNvSpPr txBox="1">
            <a:spLocks/>
          </p:cNvSpPr>
          <p:nvPr userDrawn="1"/>
        </p:nvSpPr>
        <p:spPr>
          <a:xfrm>
            <a:off x="-9426" y="6715831"/>
            <a:ext cx="9172262" cy="146884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vert="horz" anchor="ctr" anchorCtr="0">
            <a:noAutofit/>
          </a:bodyPr>
          <a:lstStyle>
            <a:lvl1pPr>
              <a:defRPr sz="1800" baseline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 lang="en-US" sz="3200" b="1" kern="1200" noProof="0" smtClean="0">
                <a:solidFill>
                  <a:srgbClr val="8BC8A6"/>
                </a:solidFill>
                <a:latin typeface="Calibri" pitchFamily="-105" charset="0"/>
                <a:ea typeface="ＭＳ Ｐゴシック" pitchFamily="-105" charset="-128"/>
                <a:cs typeface="+mn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31-Aug-20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31-Aug-20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31-Aug-20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31-Aug-20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31-Aug-20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31-Aug-20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deis.minsal.cl/#datosabiertos" TargetMode="External"/><Relationship Id="rId2" Type="http://schemas.openxmlformats.org/officeDocument/2006/relationships/hyperlink" Target="https://github.com/MinCiencia/Datos-COVID19/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pmbusch/Analisis-COVID-MP2.5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Figuras/MapaParametrosComuna.html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latercera.com/que-pasa/noticia/particulas-contaminantes-en-el-centro-y-sur-de-chile-podrian-expandir-la-pandemia-de-coronavirus/6IFTFXBYZRFMVG3CBQJCOEF22E/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pPr lvl="0"/>
            <a:r>
              <a:rPr lang="es-CL" dirty="0"/>
              <a:t>Análisis epidemiológico de la incidencia de COVID-19 y el uso intensivo de leña en las regiones sur y centro de Chile</a:t>
            </a:r>
            <a:endParaRPr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47500" lnSpcReduction="20000"/>
          </a:bodyPr>
          <a:lstStyle/>
          <a:p>
            <a:pPr marL="0" lvl="0" indent="0">
              <a:buNone/>
            </a:pPr>
            <a:r>
              <a:rPr dirty="0"/>
              <a:t/>
            </a:r>
            <a:br>
              <a:rPr dirty="0"/>
            </a:br>
            <a:r>
              <a:rPr dirty="0"/>
              <a:t/>
            </a:r>
            <a:br>
              <a:rPr dirty="0"/>
            </a:br>
            <a:r>
              <a:rPr sz="3800" dirty="0"/>
              <a:t>Pablo Busch </a:t>
            </a:r>
            <a:r>
              <a:rPr sz="3800" dirty="0" err="1"/>
              <a:t>Hopfenblatt</a:t>
            </a:r>
            <a:endParaRPr sz="3800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3990109" y="5088541"/>
            <a:ext cx="2133600" cy="365125"/>
          </a:xfrm>
        </p:spPr>
        <p:txBody>
          <a:bodyPr/>
          <a:lstStyle/>
          <a:p>
            <a:pPr marL="0" lvl="0" indent="0">
              <a:buNone/>
            </a:pPr>
            <a:r>
              <a:rPr lang="en-US" smtClean="0"/>
              <a:t>02</a:t>
            </a:r>
            <a:r>
              <a:rPr smtClean="0"/>
              <a:t>-0</a:t>
            </a:r>
            <a:r>
              <a:rPr lang="en-US" dirty="0"/>
              <a:t>9</a:t>
            </a:r>
            <a:r>
              <a:rPr smtClean="0"/>
              <a:t>-2020</a:t>
            </a:r>
            <a:endParaRPr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s-CL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1669" y="2029758"/>
            <a:ext cx="7772400" cy="880867"/>
          </a:xfrm>
        </p:spPr>
        <p:txBody>
          <a:bodyPr/>
          <a:lstStyle/>
          <a:p>
            <a:pPr marL="0" lvl="0" indent="0">
              <a:buNone/>
            </a:pPr>
            <a:r>
              <a:rPr dirty="0" smtClean="0"/>
              <a:t>Fuente </a:t>
            </a:r>
            <a:r>
              <a:rPr dirty="0" err="1" smtClean="0"/>
              <a:t>datos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89573688"/>
              </p:ext>
            </p:extLst>
          </p:nvPr>
        </p:nvGraphicFramePr>
        <p:xfrm>
          <a:off x="320916" y="378462"/>
          <a:ext cx="8698393" cy="6386312"/>
        </p:xfrm>
        <a:graphic>
          <a:graphicData uri="http://schemas.openxmlformats.org/drawingml/2006/table">
            <a:tbl>
              <a:tblPr/>
              <a:tblGrid>
                <a:gridCol w="15347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657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453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2466">
                  <a:extLst>
                    <a:ext uri="{9D8B030D-6E8A-4147-A177-3AD203B41FA5}">
                      <a16:colId xmlns:a16="http://schemas.microsoft.com/office/drawing/2014/main" val="1980543267"/>
                    </a:ext>
                  </a:extLst>
                </a:gridCol>
              </a:tblGrid>
              <a:tr h="39046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1400" b="1" dirty="0" err="1" smtClean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Dato</a:t>
                      </a:r>
                      <a:endParaRPr sz="1400" b="1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1400" b="1" dirty="0" smtClean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Fuente</a:t>
                      </a:r>
                      <a:endParaRPr sz="1400" b="1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1400" b="1" dirty="0" err="1" smtClean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Detalle</a:t>
                      </a:r>
                      <a:endParaRPr sz="1400" b="1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1400" b="1" kern="1200" dirty="0" err="1" smtClean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ea typeface="+mn-ea"/>
                          <a:cs typeface="Arial"/>
                        </a:rPr>
                        <a:t>Nivel</a:t>
                      </a:r>
                      <a:r>
                        <a:rPr lang="en-US" sz="1400" b="1" kern="1200" dirty="0" smtClean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ea typeface="+mn-ea"/>
                          <a:cs typeface="Arial"/>
                        </a:rPr>
                        <a:t> </a:t>
                      </a:r>
                      <a:r>
                        <a:rPr lang="en-US" sz="1400" b="1" kern="1200" dirty="0" err="1" smtClean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ea typeface="+mn-ea"/>
                          <a:cs typeface="Arial"/>
                        </a:rPr>
                        <a:t>Detalle</a:t>
                      </a:r>
                      <a:endParaRPr sz="1400" b="1" kern="12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ea typeface="+mn-ea"/>
                        <a:cs typeface="Arial"/>
                      </a:endParaRP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48817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s-CL" sz="1400" b="1" dirty="0" smtClean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Datos </a:t>
                      </a:r>
                    </a:p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s-CL" sz="1400" b="1" dirty="0" smtClean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COVID-19</a:t>
                      </a:r>
                      <a:endParaRPr sz="1400" b="1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s-CL" sz="1400" dirty="0" err="1" smtClean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MinCiencia</a:t>
                      </a:r>
                      <a:r>
                        <a:rPr lang="es-CL" sz="1400" dirty="0" smtClean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(</a:t>
                      </a:r>
                      <a:r>
                        <a:rPr lang="es-CL" sz="1400" dirty="0" smtClean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  <a:hlinkClick r:id="rId2"/>
                        </a:rPr>
                        <a:t>https://github.com/MinCiencia/Datos-COVID19/</a:t>
                      </a:r>
                      <a:r>
                        <a:rPr lang="es-CL" sz="1400" dirty="0" smtClean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)</a:t>
                      </a:r>
                      <a:endParaRPr sz="14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indent="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s-CL" sz="1400" dirty="0" smtClean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Datos</a:t>
                      </a:r>
                      <a:r>
                        <a:rPr lang="es-CL" sz="1400" baseline="0" dirty="0" smtClean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al 28-08-2020:</a:t>
                      </a:r>
                      <a:endParaRPr lang="es-CL" sz="1400" dirty="0" smtClean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  <a:p>
                      <a:pPr marL="349250" marR="63500" indent="-28575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s-CL" sz="1400" dirty="0" smtClean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Casos fallecidos por comuna</a:t>
                      </a:r>
                    </a:p>
                    <a:p>
                      <a:pPr marL="349250" marR="63500" indent="-28575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s-CL" sz="1400" dirty="0" smtClean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Casos contagios por comuna incremental</a:t>
                      </a:r>
                    </a:p>
                    <a:p>
                      <a:pPr marL="349250" marR="63500" indent="-28575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s-CL" sz="1400" dirty="0" smtClean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Exámenes PCR por región</a:t>
                      </a:r>
                    </a:p>
                    <a:p>
                      <a:pPr marL="349250" marR="63500" indent="-28575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s-CL" sz="1400" dirty="0" smtClean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Cuarentenas Activas e Históricas</a:t>
                      </a:r>
                      <a:endParaRPr sz="14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indent="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1400" dirty="0" err="1" smtClean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Comuna</a:t>
                      </a:r>
                      <a:endParaRPr sz="14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48817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1400" b="1" dirty="0" err="1" smtClean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Muertes</a:t>
                      </a:r>
                      <a:r>
                        <a:rPr lang="en-US" sz="1400" b="1" dirty="0" smtClean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</a:t>
                      </a:r>
                    </a:p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1400" b="1" dirty="0" smtClean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COVID-19</a:t>
                      </a:r>
                      <a:endParaRPr sz="1400" b="1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1400" dirty="0" smtClean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DEIS</a:t>
                      </a:r>
                      <a:r>
                        <a:rPr lang="en-US" sz="1400" baseline="0" dirty="0" smtClean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(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Arial"/>
                          <a:hlinkClick r:id="rId3"/>
                        </a:rPr>
                        <a:t>https://deis.minsal.cl/#datosabiertos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Arial"/>
                        </a:rPr>
                        <a:t>)</a:t>
                      </a:r>
                      <a:endParaRPr sz="1400" kern="1200" dirty="0">
                        <a:solidFill>
                          <a:schemeClr val="tx1"/>
                        </a:solidFill>
                        <a:latin typeface="Arial"/>
                        <a:ea typeface="+mn-ea"/>
                        <a:cs typeface="Arial"/>
                      </a:endParaRP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indent="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s-CL" sz="1400" dirty="0" smtClean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Datos</a:t>
                      </a:r>
                      <a:r>
                        <a:rPr lang="es-CL" sz="1400" baseline="0" dirty="0" smtClean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al 27-08-2020:</a:t>
                      </a:r>
                      <a:endParaRPr lang="es-CL" sz="1400" dirty="0" smtClean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  <a:p>
                      <a:pPr marL="349250" marR="63500" indent="-28575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s-CL" sz="1400" dirty="0" smtClean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Casos fallecidos por comuna, sexo</a:t>
                      </a:r>
                      <a:r>
                        <a:rPr lang="es-CL" sz="1400" baseline="0" dirty="0" smtClean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y grupo etario</a:t>
                      </a:r>
                      <a:endParaRPr lang="es-CL" sz="1400" dirty="0" smtClean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  <a:p>
                      <a:pPr marL="349250" marR="63500" indent="-28575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endParaRPr sz="14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indent="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1400" dirty="0" err="1" smtClean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Comuna</a:t>
                      </a:r>
                      <a:endParaRPr sz="14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3503314"/>
                  </a:ext>
                </a:extLst>
              </a:tr>
              <a:tr h="948817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s-CL" sz="1400" b="1" dirty="0" smtClean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Tasa de Mortalidad</a:t>
                      </a:r>
                      <a:endParaRPr sz="1400" b="1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s-CL" sz="1400" dirty="0" smtClean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CENSO 2017 y DEIS (compilado por </a:t>
                      </a:r>
                      <a:r>
                        <a:rPr lang="es-CL" sz="1400" dirty="0" err="1" smtClean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MinCiencia</a:t>
                      </a:r>
                      <a:r>
                        <a:rPr lang="es-CL" sz="1400" dirty="0" smtClean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)</a:t>
                      </a:r>
                      <a:endParaRPr sz="14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indent="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s-CL" sz="1400" dirty="0" smtClean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Datos 2017:</a:t>
                      </a:r>
                    </a:p>
                    <a:p>
                      <a:pPr marL="349250" marR="63500" indent="-28575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s-CL" sz="1400" dirty="0" smtClean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Población </a:t>
                      </a:r>
                    </a:p>
                    <a:p>
                      <a:pPr marL="349250" marR="63500" indent="-28575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s-CL" sz="1400" dirty="0" smtClean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Defunciones</a:t>
                      </a:r>
                      <a:endParaRPr sz="14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indent="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1400" dirty="0" err="1" smtClean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Comuna</a:t>
                      </a:r>
                      <a:endParaRPr sz="14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625772"/>
                  </a:ext>
                </a:extLst>
              </a:tr>
              <a:tr h="72011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s-CL" sz="1400" b="1" dirty="0" smtClean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Infraestructura Sanitaria</a:t>
                      </a:r>
                      <a:endParaRPr sz="1400" b="1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s-CL" sz="1400" dirty="0" smtClean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DEIS (https://deis.minsal.cl/)</a:t>
                      </a:r>
                      <a:endParaRPr sz="14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indent="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s-CL" sz="1400" dirty="0" smtClean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Datos 2019:</a:t>
                      </a:r>
                    </a:p>
                    <a:p>
                      <a:pPr marL="349250" marR="63500" indent="-28575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s-CL" sz="1400" dirty="0" smtClean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Número de Camas por establecimiento</a:t>
                      </a:r>
                      <a:endParaRPr sz="14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indent="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1400" dirty="0" err="1" smtClean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Establecimiento</a:t>
                      </a:r>
                      <a:endParaRPr sz="14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50806668"/>
                  </a:ext>
                </a:extLst>
              </a:tr>
              <a:tr h="72011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s-CL" sz="1400" b="1" dirty="0" smtClean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Concentración ambiental</a:t>
                      </a:r>
                      <a:endParaRPr sz="1400" b="1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s-CL" sz="1400" dirty="0" smtClean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SINCA (https://sinca.mma.gob.cl/)</a:t>
                      </a:r>
                      <a:endParaRPr sz="14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indent="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s-CL" sz="1400" dirty="0" smtClean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Datos</a:t>
                      </a:r>
                      <a:r>
                        <a:rPr lang="es-CL" sz="1400" baseline="0" dirty="0" smtClean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promedio 2017-2019:</a:t>
                      </a:r>
                      <a:endParaRPr lang="es-CL" sz="1400" dirty="0" smtClean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  <a:p>
                      <a:pPr marL="349250" marR="63500" indent="-28575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s-CL" sz="1400" dirty="0" smtClean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MP2.5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indent="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s-CL" sz="1400" dirty="0" smtClean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Estación</a:t>
                      </a:r>
                      <a:r>
                        <a:rPr lang="es-CL" sz="1400" baseline="0" dirty="0" smtClean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Monitoreo</a:t>
                      </a:r>
                      <a:endParaRPr lang="es-CL" sz="1400" dirty="0" smtClean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6930369"/>
                  </a:ext>
                </a:extLst>
              </a:tr>
              <a:tr h="819666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s-CL" sz="1400" b="1" dirty="0" smtClean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Meteorología</a:t>
                      </a:r>
                      <a:endParaRPr sz="1400" b="1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1400" dirty="0" smtClean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</a:t>
                      </a:r>
                      <a:r>
                        <a:rPr lang="es-CL" sz="1400" dirty="0" err="1" smtClean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irección</a:t>
                      </a:r>
                      <a:r>
                        <a:rPr lang="es-CL" sz="1400" dirty="0" smtClean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Meteorológica de Chile (https://</a:t>
                      </a:r>
                      <a:r>
                        <a:rPr lang="es-CL" sz="1400" kern="1200" baseline="0" dirty="0" smtClean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ea typeface="+mn-ea"/>
                          <a:cs typeface="Arial"/>
                        </a:rPr>
                        <a:t>climatologia.meteochile.gob.cl</a:t>
                      </a:r>
                      <a:r>
                        <a:rPr lang="es-CL" sz="1400" dirty="0" smtClean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/)</a:t>
                      </a:r>
                      <a:endParaRPr sz="14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s-CL" sz="1400" dirty="0" smtClean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Datos</a:t>
                      </a:r>
                      <a:r>
                        <a:rPr lang="es-CL" sz="1400" baseline="0" dirty="0" smtClean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promedio 2017-2019:</a:t>
                      </a:r>
                      <a:endParaRPr lang="es-CL" sz="1400" dirty="0" smtClean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  <a:p>
                      <a:pPr marL="349250" marR="63500" indent="-28575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s-CL" sz="1400" kern="1200" baseline="0" dirty="0" smtClean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ea typeface="+mn-ea"/>
                          <a:cs typeface="Arial"/>
                        </a:rPr>
                        <a:t>Temperatura</a:t>
                      </a:r>
                      <a:r>
                        <a:rPr lang="es-CL" sz="1400" dirty="0" smtClean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(media, mínima y máxima diaria)</a:t>
                      </a:r>
                    </a:p>
                    <a:p>
                      <a:pPr marL="349250" marR="63500" indent="-28575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s-CL" sz="1400" dirty="0" smtClean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Humedad</a:t>
                      </a:r>
                      <a:endParaRPr sz="14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indent="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1400" dirty="0" err="1" smtClean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Estación</a:t>
                      </a:r>
                      <a:r>
                        <a:rPr lang="en-US" sz="1400" dirty="0" smtClean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lang="en-US" sz="1400" dirty="0" err="1" smtClean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Monitoreo</a:t>
                      </a:r>
                      <a:endParaRPr sz="14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18167484"/>
                  </a:ext>
                </a:extLst>
              </a:tr>
              <a:tr h="135374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 sz="1400" b="1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 sz="14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9250" marR="63500" indent="-28575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endParaRPr sz="14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indent="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None/>
                      </a:pPr>
                      <a:endParaRPr sz="14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648193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17725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53092130"/>
              </p:ext>
            </p:extLst>
          </p:nvPr>
        </p:nvGraphicFramePr>
        <p:xfrm>
          <a:off x="374072" y="396249"/>
          <a:ext cx="8506691" cy="6268720"/>
        </p:xfrm>
        <a:graphic>
          <a:graphicData uri="http://schemas.openxmlformats.org/drawingml/2006/table">
            <a:tbl>
              <a:tblPr/>
              <a:tblGrid>
                <a:gridCol w="1717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233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600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05345">
                  <a:extLst>
                    <a:ext uri="{9D8B030D-6E8A-4147-A177-3AD203B41FA5}">
                      <a16:colId xmlns:a16="http://schemas.microsoft.com/office/drawing/2014/main" val="1325592670"/>
                    </a:ext>
                  </a:extLst>
                </a:gridCol>
              </a:tblGrid>
              <a:tr h="176280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s-CL" sz="1400" b="1" noProof="0" dirty="0" smtClean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Dato</a:t>
                      </a:r>
                      <a:endParaRPr lang="es-CL" sz="1400" b="1" noProof="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s-CL" sz="1400" b="1" noProof="0" dirty="0" smtClean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Fuente</a:t>
                      </a:r>
                      <a:endParaRPr lang="es-CL" sz="1400" b="1" noProof="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s-CL" sz="1400" b="1" noProof="0" dirty="0" smtClean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Detalle</a:t>
                      </a:r>
                      <a:endParaRPr lang="es-CL" sz="1400" b="1" noProof="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400" b="1" kern="1200" noProof="0" dirty="0" smtClean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ea typeface="+mn-ea"/>
                          <a:cs typeface="Arial"/>
                        </a:rPr>
                        <a:t>Nivel Detalle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5121">
                <a:tc rowSpan="3"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s-CL" sz="1400" b="1" noProof="0" dirty="0" smtClean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Consumo de Leña</a:t>
                      </a:r>
                      <a:endParaRPr lang="es-CL" sz="1400" b="1" noProof="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s-CL" sz="1400" noProof="0" dirty="0" smtClean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CDT 2015. "Medición del consumo nacional de leña y otros combustibles sólidos derivados de la madera”. Tabla 136.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indent="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s-CL" sz="1400" noProof="0" dirty="0" smtClean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Datos</a:t>
                      </a:r>
                      <a:r>
                        <a:rPr lang="es-CL" sz="1400" baseline="0" noProof="0" dirty="0" smtClean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2015, proyectado 2018:</a:t>
                      </a:r>
                      <a:endParaRPr lang="es-CL" sz="1400" noProof="0" dirty="0" smtClean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  <a:p>
                      <a:pPr marL="349250" marR="63500" indent="-28575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s-CL" sz="1400" noProof="0" dirty="0" smtClean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Consumo</a:t>
                      </a:r>
                      <a:r>
                        <a:rPr lang="es-CL" sz="1400" baseline="0" noProof="0" dirty="0" smtClean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leña</a:t>
                      </a:r>
                    </a:p>
                    <a:p>
                      <a:pPr marL="349250" marR="63500" indent="-28575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s-CL" sz="1400" baseline="0" noProof="0" dirty="0" smtClean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Penetración leña</a:t>
                      </a:r>
                      <a:endParaRPr lang="es-CL" sz="1400" noProof="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indent="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s-CL" sz="1400" noProof="0" dirty="0" smtClean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Región</a:t>
                      </a:r>
                      <a:endParaRPr lang="es-CL" sz="1400" noProof="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48980720"/>
                  </a:ext>
                </a:extLst>
              </a:tr>
              <a:tr h="543643">
                <a:tc vMerge="1"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 lang="es-CL" sz="1400" b="1" noProof="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s-CL" sz="1400" kern="1200" dirty="0" smtClean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ea typeface="+mn-ea"/>
                          <a:cs typeface="Arial"/>
                        </a:rPr>
                        <a:t>CDT, In-Data </a:t>
                      </a:r>
                      <a:r>
                        <a:rPr lang="es-CL" sz="1400" kern="1200" dirty="0" err="1" smtClean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ea typeface="+mn-ea"/>
                          <a:cs typeface="Arial"/>
                        </a:rPr>
                        <a:t>SpA</a:t>
                      </a:r>
                      <a:r>
                        <a:rPr lang="es-CL" sz="1400" kern="1200" dirty="0" smtClean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ea typeface="+mn-ea"/>
                          <a:cs typeface="Arial"/>
                        </a:rPr>
                        <a:t>. (2019). Usos de energía de los Hogares en Chile 2018. Santiago.</a:t>
                      </a:r>
                      <a:endParaRPr lang="es-CL" sz="1400" kern="1200" noProof="0" dirty="0" smtClean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ea typeface="+mn-ea"/>
                        <a:cs typeface="Arial"/>
                      </a:endParaRP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9250" marR="63500" indent="-28575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s-CL" sz="1400" noProof="0" dirty="0" smtClean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Consumo leña calefactores</a:t>
                      </a:r>
                    </a:p>
                    <a:p>
                      <a:pPr marL="349250" marR="63500" indent="-28575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s-CL" sz="1400" noProof="0" dirty="0" smtClean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Consumo leña</a:t>
                      </a:r>
                      <a:r>
                        <a:rPr lang="es-CL" sz="1400" baseline="0" noProof="0" dirty="0" smtClean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cocina</a:t>
                      </a:r>
                      <a:endParaRPr lang="es-CL" sz="1400" noProof="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indent="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s-CL" sz="1400" noProof="0" dirty="0" smtClean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Zona térmica</a:t>
                      </a:r>
                      <a:endParaRPr lang="es-CL" sz="1400" noProof="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0121701"/>
                  </a:ext>
                </a:extLst>
              </a:tr>
              <a:tr h="543643">
                <a:tc vMerge="1"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 lang="es-CL" sz="1400" b="1" noProof="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400" noProof="0" smtClean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CASEN 2017</a:t>
                      </a:r>
                      <a:endParaRPr lang="es-CL" sz="1400" kern="1200" noProof="0" dirty="0" smtClean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ea typeface="+mn-ea"/>
                        <a:cs typeface="Arial"/>
                      </a:endParaRP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9250" marR="63500" indent="-28575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s-CL" sz="1400" noProof="0" dirty="0" smtClean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Combustible principal utilizado para: cocinar, calefacción,</a:t>
                      </a:r>
                      <a:r>
                        <a:rPr lang="es-CL" sz="1400" baseline="0" noProof="0" dirty="0" smtClean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agua caliente</a:t>
                      </a:r>
                      <a:endParaRPr lang="es-CL" sz="1400" noProof="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indent="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s-CL" sz="1400" noProof="0" dirty="0" smtClean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Comuna</a:t>
                      </a:r>
                      <a:endParaRPr lang="es-CL" sz="1400" noProof="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38747393"/>
                  </a:ext>
                </a:extLst>
              </a:tr>
              <a:tr h="126753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s-CL" sz="1400" b="1" noProof="0" dirty="0" smtClean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Demografía</a:t>
                      </a:r>
                      <a:endParaRPr lang="es-CL" sz="1400" b="1" noProof="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s-CL" sz="1400" noProof="0" dirty="0" smtClean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CENSO 2017 (https://www.censo2017.cl/)</a:t>
                      </a:r>
                      <a:endParaRPr lang="es-CL" sz="1400" noProof="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indent="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s-CL" sz="1400" noProof="0" dirty="0" smtClean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Datos 2017:</a:t>
                      </a:r>
                    </a:p>
                    <a:p>
                      <a:pPr marL="349250" marR="63500" indent="-28575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s-CL" sz="1400" noProof="0" dirty="0" smtClean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Población</a:t>
                      </a:r>
                    </a:p>
                    <a:p>
                      <a:pPr marL="349250" marR="63500" indent="-28575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s-CL" sz="1400" noProof="0" dirty="0" smtClean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Urbano-Rural</a:t>
                      </a:r>
                    </a:p>
                    <a:p>
                      <a:pPr marL="349250" marR="63500" indent="-28575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s-CL" sz="1400" noProof="0" dirty="0" smtClean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Población originaria</a:t>
                      </a:r>
                    </a:p>
                    <a:p>
                      <a:pPr marL="349250" marR="63500" indent="-28575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s-CL" sz="1400" noProof="0" dirty="0" smtClean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Viviendas</a:t>
                      </a:r>
                    </a:p>
                    <a:p>
                      <a:pPr marL="349250" marR="63500" indent="-28575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s-CL" sz="1400" noProof="0" dirty="0" smtClean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Materialidad Viviendas</a:t>
                      </a:r>
                      <a:endParaRPr lang="es-CL" sz="1400" noProof="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indent="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s-CL" sz="1400" noProof="0" dirty="0" smtClean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Manzana Censal</a:t>
                      </a:r>
                      <a:endParaRPr lang="es-CL" sz="1400" noProof="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87055638"/>
                  </a:ext>
                </a:extLst>
              </a:tr>
              <a:tr h="352561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s-CL" sz="1400" b="1" noProof="0" dirty="0" smtClean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Mapas</a:t>
                      </a:r>
                      <a:r>
                        <a:rPr lang="es-CL" sz="1400" b="1" baseline="0" noProof="0" dirty="0" smtClean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de Chile</a:t>
                      </a:r>
                      <a:endParaRPr lang="es-CL" sz="1400" b="1" noProof="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s-CL" sz="1400" kern="1200" noProof="0" dirty="0" smtClean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ea typeface="+mn-ea"/>
                          <a:cs typeface="Arial"/>
                        </a:rPr>
                        <a:t>Librería de R </a:t>
                      </a:r>
                      <a:r>
                        <a:rPr lang="es-CL" sz="1400" kern="1200" noProof="0" dirty="0" err="1" smtClean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ea typeface="+mn-ea"/>
                          <a:cs typeface="Arial"/>
                        </a:rPr>
                        <a:t>chilemapas</a:t>
                      </a:r>
                      <a:endParaRPr lang="es-CL" sz="1400" kern="1200" noProof="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ea typeface="+mn-ea"/>
                        <a:cs typeface="Arial"/>
                      </a:endParaRP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indent="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s-CL" sz="1400" noProof="0" smtClean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Polígonos</a:t>
                      </a:r>
                      <a:r>
                        <a:rPr lang="es-CL" sz="1400" baseline="0" noProof="0" smtClean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lang="es-CL" sz="1400" baseline="0" noProof="0" dirty="0" smtClean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de comunas Chile</a:t>
                      </a:r>
                      <a:endParaRPr lang="es-CL" sz="1400" noProof="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indent="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s-CL" sz="1400" noProof="0" dirty="0" smtClean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Manzana Censal</a:t>
                      </a:r>
                      <a:endParaRPr lang="es-CL" sz="1400" noProof="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28601695"/>
                  </a:ext>
                </a:extLst>
              </a:tr>
              <a:tr h="1650991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s-CL" sz="1400" b="1" noProof="0" dirty="0" smtClean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Información Socioeconómica</a:t>
                      </a:r>
                      <a:endParaRPr lang="es-CL" sz="1400" b="1" noProof="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s-CL" sz="1400" noProof="0" dirty="0" smtClean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CASEN 2017 (http://observatorio.ministeriodesarrollosocial.gob.cl/)</a:t>
                      </a:r>
                      <a:endParaRPr lang="es-CL" sz="1400" noProof="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indent="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s-CL" sz="1400" noProof="0" dirty="0" smtClean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Datos 2017:</a:t>
                      </a:r>
                    </a:p>
                    <a:p>
                      <a:pPr marL="349250" marR="63500" indent="-28575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s-CL" sz="1400" noProof="0" dirty="0" smtClean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Ingreso total e ingreso autónomo</a:t>
                      </a:r>
                    </a:p>
                    <a:p>
                      <a:pPr marL="349250" marR="63500" indent="-28575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s-CL" sz="1400" noProof="0" dirty="0" smtClean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Nivel educacional</a:t>
                      </a:r>
                    </a:p>
                    <a:p>
                      <a:pPr marL="349250" marR="63500" indent="-28575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s-CL" sz="1400" noProof="0" dirty="0" smtClean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Previsión de Salud</a:t>
                      </a:r>
                    </a:p>
                    <a:p>
                      <a:pPr marL="349250" marR="63500" indent="-28575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s-CL" sz="1400" noProof="0" dirty="0" smtClean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Ocupado</a:t>
                      </a:r>
                    </a:p>
                    <a:p>
                      <a:pPr marL="349250" marR="63500" indent="-28575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s-CL" sz="1400" noProof="0" dirty="0" smtClean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Factor expansión</a:t>
                      </a:r>
                      <a:endParaRPr lang="es-CL" sz="1400" noProof="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indent="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s-CL" sz="1400" noProof="0" dirty="0" smtClean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Comuna</a:t>
                      </a:r>
                      <a:endParaRPr lang="es-CL" sz="1400" noProof="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 lang="es-CL" sz="1400" b="1" noProof="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 lang="es-CL" sz="1400" noProof="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49250" marR="63500" indent="-28575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endParaRPr lang="es-CL" sz="1400" noProof="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indent="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None/>
                      </a:pPr>
                      <a:endParaRPr lang="es-CL" sz="1400" noProof="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2129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95419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Mortalidad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covid-19 </a:t>
            </a:r>
            <a:r>
              <a:rPr lang="en-US" i="1" dirty="0" smtClean="0"/>
              <a:t>(al 28-08-2020)</a:t>
            </a:r>
            <a:endParaRPr lang="es-CL" i="1" dirty="0"/>
          </a:p>
        </p:txBody>
      </p:sp>
    </p:spTree>
    <p:extLst>
      <p:ext uri="{BB962C8B-B14F-4D97-AF65-F5344CB8AC3E}">
        <p14:creationId xmlns:p14="http://schemas.microsoft.com/office/powerpoint/2010/main" val="1555240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446" y="1758298"/>
            <a:ext cx="4561558" cy="285289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75882"/>
            <a:ext cx="8229600" cy="1143000"/>
          </a:xfrm>
        </p:spPr>
        <p:txBody>
          <a:bodyPr/>
          <a:lstStyle/>
          <a:p>
            <a:r>
              <a:rPr lang="es-CL" dirty="0" smtClean="0"/>
              <a:t>Mortalidad COVID-19 se concentra en centro y norte</a:t>
            </a:r>
            <a:endParaRPr lang="es-CL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43"/>
          <a:stretch/>
        </p:blipFill>
        <p:spPr>
          <a:xfrm>
            <a:off x="3869068" y="1067118"/>
            <a:ext cx="5274932" cy="5086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370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9236"/>
            <a:ext cx="8229600" cy="1143000"/>
          </a:xfrm>
        </p:spPr>
        <p:txBody>
          <a:bodyPr/>
          <a:lstStyle/>
          <a:p>
            <a:r>
              <a:rPr lang="es-CL" dirty="0" smtClean="0"/>
              <a:t>Muertes COVID se concentran en grupo de 65+ años y en la RM</a:t>
            </a:r>
            <a:endParaRPr lang="es-CL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306921"/>
            <a:ext cx="8516983" cy="5326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847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Concentración</a:t>
            </a:r>
            <a:r>
              <a:rPr lang="en-US" dirty="0" smtClean="0"/>
              <a:t> </a:t>
            </a:r>
            <a:r>
              <a:rPr lang="en-US" dirty="0" err="1" smtClean="0"/>
              <a:t>ambiental</a:t>
            </a:r>
            <a:r>
              <a:rPr lang="en-US" dirty="0" smtClean="0"/>
              <a:t> mp2.5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340448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Desafío: </a:t>
            </a:r>
            <a:r>
              <a:rPr lang="es-CL" dirty="0" err="1" smtClean="0"/>
              <a:t>N°estaciones</a:t>
            </a:r>
            <a:r>
              <a:rPr lang="es-CL" dirty="0" smtClean="0"/>
              <a:t> disminuye con cohortes temporales más extensos</a:t>
            </a:r>
            <a:endParaRPr lang="es-CL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26837"/>
            <a:ext cx="8071825" cy="5048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715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2238"/>
            <a:ext cx="8229600" cy="967740"/>
          </a:xfrm>
        </p:spPr>
        <p:txBody>
          <a:bodyPr>
            <a:normAutofit fontScale="90000"/>
          </a:bodyPr>
          <a:lstStyle/>
          <a:p>
            <a:r>
              <a:rPr lang="es-CL" dirty="0" smtClean="0"/>
              <a:t>Periodo 2017-2019 tiene mayor cantidad de estaciones y datos</a:t>
            </a:r>
            <a:endParaRPr lang="es-CL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39" y="1089978"/>
            <a:ext cx="8954589" cy="5600382"/>
          </a:xfrm>
        </p:spPr>
      </p:pic>
    </p:spTree>
    <p:extLst>
      <p:ext uri="{BB962C8B-B14F-4D97-AF65-F5344CB8AC3E}">
        <p14:creationId xmlns:p14="http://schemas.microsoft.com/office/powerpoint/2010/main" val="1575519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L" dirty="0" smtClean="0"/>
              <a:t>Criterio selección: Periodo 2017-2019, </a:t>
            </a:r>
            <a:br>
              <a:rPr lang="es-CL" dirty="0" smtClean="0"/>
            </a:br>
            <a:r>
              <a:rPr lang="es-CL" dirty="0" smtClean="0"/>
              <a:t>cada año con al menos 80% de datos diarios</a:t>
            </a:r>
            <a:endParaRPr lang="es-CL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17638"/>
            <a:ext cx="8556097" cy="5351157"/>
          </a:xfrm>
        </p:spPr>
      </p:pic>
    </p:spTree>
    <p:extLst>
      <p:ext uri="{BB962C8B-B14F-4D97-AF65-F5344CB8AC3E}">
        <p14:creationId xmlns:p14="http://schemas.microsoft.com/office/powerpoint/2010/main" val="3961117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/>
              <a:t>Notas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L" dirty="0" smtClean="0"/>
              <a:t>Presentación estado de avance</a:t>
            </a:r>
          </a:p>
          <a:p>
            <a:pPr lvl="1"/>
            <a:endParaRPr lang="es-CL" dirty="0" smtClean="0"/>
          </a:p>
          <a:p>
            <a:r>
              <a:rPr lang="es-CL" dirty="0" smtClean="0"/>
              <a:t>Código desarrollado y explicado:</a:t>
            </a:r>
          </a:p>
          <a:p>
            <a:pPr lvl="1"/>
            <a:r>
              <a:rPr lang="es-CL" dirty="0" smtClean="0">
                <a:hlinkClick r:id="rId2"/>
              </a:rPr>
              <a:t>https://github.com/pmbusch/Analisis-COVID-MP2.5</a:t>
            </a:r>
            <a:endParaRPr lang="es-CL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43" y="1707189"/>
            <a:ext cx="4519785" cy="282676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30162"/>
            <a:ext cx="8229600" cy="1143000"/>
          </a:xfrm>
        </p:spPr>
        <p:txBody>
          <a:bodyPr/>
          <a:lstStyle/>
          <a:p>
            <a:r>
              <a:rPr lang="es-CL" dirty="0" smtClean="0"/>
              <a:t>Desafío 2: 46 de 346 Comunas con monitoreo</a:t>
            </a:r>
            <a:endParaRPr lang="es-CL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47"/>
          <a:stretch/>
        </p:blipFill>
        <p:spPr>
          <a:xfrm>
            <a:off x="3773714" y="1112838"/>
            <a:ext cx="5424176" cy="5279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659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18"/>
            <a:ext cx="8229600" cy="1143000"/>
          </a:xfrm>
        </p:spPr>
        <p:txBody>
          <a:bodyPr/>
          <a:lstStyle/>
          <a:p>
            <a:r>
              <a:rPr lang="es-CL" dirty="0" smtClean="0"/>
              <a:t>Metodología expansión MP2.5</a:t>
            </a:r>
            <a:endParaRPr lang="es-C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318"/>
            <a:ext cx="8229600" cy="5516562"/>
          </a:xfrm>
        </p:spPr>
        <p:txBody>
          <a:bodyPr>
            <a:normAutofit fontScale="92500"/>
          </a:bodyPr>
          <a:lstStyle/>
          <a:p>
            <a:r>
              <a:rPr lang="es-CL" dirty="0" smtClean="0"/>
              <a:t>Dado que se tienen 46 comunas con estación de monitoreo, se busca extrapolar a otras comunas cercanas</a:t>
            </a:r>
          </a:p>
          <a:p>
            <a:r>
              <a:rPr lang="es-CL" dirty="0" smtClean="0"/>
              <a:t>Se busca también estimar la concentración expuesta a la población</a:t>
            </a:r>
          </a:p>
          <a:p>
            <a:pPr marL="0" indent="0">
              <a:buNone/>
            </a:pPr>
            <a:r>
              <a:rPr lang="es-CL" b="1" dirty="0" smtClean="0"/>
              <a:t>Metodología</a:t>
            </a:r>
            <a:r>
              <a:rPr lang="es-CL" dirty="0" smtClean="0"/>
              <a:t>:</a:t>
            </a:r>
          </a:p>
          <a:p>
            <a:r>
              <a:rPr lang="es-CL" dirty="0" smtClean="0"/>
              <a:t>Calcular distancias entre comunas y estaciones de monitoreo</a:t>
            </a:r>
          </a:p>
          <a:p>
            <a:pPr lvl="1"/>
            <a:r>
              <a:rPr lang="es-CL" dirty="0" smtClean="0"/>
              <a:t>A nivel comuna se estima el </a:t>
            </a:r>
            <a:r>
              <a:rPr lang="es-CL" dirty="0" err="1" smtClean="0"/>
              <a:t>centroide</a:t>
            </a:r>
            <a:r>
              <a:rPr lang="es-CL" dirty="0" smtClean="0"/>
              <a:t> de las zonas censales de la comuna (</a:t>
            </a:r>
            <a:r>
              <a:rPr lang="es-CL" b="1" dirty="0" smtClean="0"/>
              <a:t>zona urbana</a:t>
            </a:r>
            <a:r>
              <a:rPr lang="es-CL" dirty="0" smtClean="0"/>
              <a:t>)</a:t>
            </a:r>
          </a:p>
          <a:p>
            <a:pPr lvl="1"/>
            <a:r>
              <a:rPr lang="es-CL" dirty="0" smtClean="0"/>
              <a:t>Se estima la distancia para cada zona censal</a:t>
            </a:r>
          </a:p>
          <a:p>
            <a:r>
              <a:rPr lang="es-CL" dirty="0" smtClean="0"/>
              <a:t>Definir limite distancia estación afecta a la comuna: </a:t>
            </a:r>
            <a:r>
              <a:rPr lang="es-CL" b="1" dirty="0" smtClean="0"/>
              <a:t>20 km</a:t>
            </a:r>
          </a:p>
          <a:p>
            <a:r>
              <a:rPr lang="es-CL" dirty="0" smtClean="0"/>
              <a:t>Calcular concentración en cada manzana censal como el </a:t>
            </a:r>
            <a:r>
              <a:rPr lang="es-CL" b="1" dirty="0" smtClean="0"/>
              <a:t>promedio ponderado por el inverso de la distancia a estaciones </a:t>
            </a:r>
            <a:r>
              <a:rPr lang="es-CL" dirty="0" smtClean="0"/>
              <a:t>dentro del rango de distancia</a:t>
            </a:r>
          </a:p>
          <a:p>
            <a:r>
              <a:rPr lang="es-CL" dirty="0" smtClean="0"/>
              <a:t>Obtener el promedio de concentración en la comuna como el </a:t>
            </a:r>
            <a:r>
              <a:rPr lang="es-CL" b="1" dirty="0" smtClean="0"/>
              <a:t>promedio ponderado por la población </a:t>
            </a:r>
            <a:r>
              <a:rPr lang="es-CL" dirty="0" smtClean="0"/>
              <a:t>de cada manzana censal</a:t>
            </a:r>
          </a:p>
          <a:p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517547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Entran “n” comunas dependiendo de la distancia limite. Para 20km aprox. 120 comunas</a:t>
            </a:r>
            <a:endParaRPr lang="es-CL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197" y="1287010"/>
            <a:ext cx="8698730" cy="5440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469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00" y="1567436"/>
            <a:ext cx="4107855" cy="256913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7993"/>
            <a:ext cx="8229600" cy="1143000"/>
          </a:xfrm>
        </p:spPr>
        <p:txBody>
          <a:bodyPr/>
          <a:lstStyle/>
          <a:p>
            <a:r>
              <a:rPr lang="es-CL" dirty="0" smtClean="0"/>
              <a:t>77% población considerada con limite=20km</a:t>
            </a:r>
            <a:endParaRPr lang="es-CL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98" r="651"/>
          <a:stretch/>
        </p:blipFill>
        <p:spPr>
          <a:xfrm>
            <a:off x="3643086" y="975979"/>
            <a:ext cx="5725885" cy="5573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827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Meteorología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2363359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i="1" dirty="0" smtClean="0"/>
              <a:t>Proxy</a:t>
            </a:r>
            <a:r>
              <a:rPr lang="es-CL" dirty="0" smtClean="0"/>
              <a:t> necesidad energética de calefacción: </a:t>
            </a:r>
            <a:r>
              <a:rPr lang="es-CL" i="1" dirty="0" err="1" smtClean="0"/>
              <a:t>Heating</a:t>
            </a:r>
            <a:r>
              <a:rPr lang="es-CL" i="1" dirty="0" smtClean="0"/>
              <a:t> </a:t>
            </a:r>
            <a:r>
              <a:rPr lang="es-CL" i="1" dirty="0" err="1" smtClean="0"/>
              <a:t>Degree</a:t>
            </a:r>
            <a:endParaRPr lang="es-CL" i="1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417637"/>
            <a:ext cx="8229600" cy="5142819"/>
          </a:xfrm>
        </p:spPr>
        <p:txBody>
          <a:bodyPr>
            <a:normAutofit/>
          </a:bodyPr>
          <a:lstStyle/>
          <a:p>
            <a:r>
              <a:rPr lang="es-CL" dirty="0" smtClean="0"/>
              <a:t>Parámetro </a:t>
            </a:r>
            <a:r>
              <a:rPr lang="es-CL" i="1" dirty="0" err="1" smtClean="0"/>
              <a:t>Heating</a:t>
            </a:r>
            <a:r>
              <a:rPr lang="es-CL" i="1" dirty="0" smtClean="0"/>
              <a:t> </a:t>
            </a:r>
            <a:r>
              <a:rPr lang="es-CL" i="1" dirty="0" err="1" smtClean="0"/>
              <a:t>Degree</a:t>
            </a:r>
            <a:r>
              <a:rPr lang="es-CL" i="1" dirty="0" smtClean="0"/>
              <a:t> </a:t>
            </a:r>
            <a:r>
              <a:rPr lang="es-CL" dirty="0" smtClean="0"/>
              <a:t>se define como los grados necesarios para alcanzar el confort térmico en un día.</a:t>
            </a:r>
          </a:p>
          <a:p>
            <a:r>
              <a:rPr lang="es-CL" dirty="0" smtClean="0"/>
              <a:t>Se calcula como la diferencia entre un nivel base de confort térmica y las temperaturas horarias registradas en un día, registrando un valor 0 para temperaturas sobre la base.</a:t>
            </a:r>
          </a:p>
          <a:p>
            <a:r>
              <a:rPr lang="es-CL" dirty="0" smtClean="0"/>
              <a:t>Se estimó para dos temperaturas bases de confort térmico:</a:t>
            </a:r>
          </a:p>
          <a:p>
            <a:pPr lvl="1"/>
            <a:r>
              <a:rPr lang="es-CL" dirty="0" smtClean="0"/>
              <a:t>15°C</a:t>
            </a:r>
          </a:p>
          <a:p>
            <a:pPr lvl="1"/>
            <a:r>
              <a:rPr lang="es-CL" dirty="0" smtClean="0"/>
              <a:t>18°C</a:t>
            </a:r>
          </a:p>
          <a:p>
            <a:r>
              <a:rPr lang="es-CL" dirty="0" smtClean="0"/>
              <a:t>Para su estimación se utilizaron datos horarios de estaciones SINCA, cuya ubicación coincide con monitoreo de MP2.5</a:t>
            </a:r>
          </a:p>
          <a:p>
            <a:r>
              <a:rPr lang="es-CL" dirty="0" smtClean="0"/>
              <a:t>Se expandieron datos a otras comunas con las misma metodología que MP2.5, pero utilizando un rango de 50km</a:t>
            </a:r>
          </a:p>
          <a:p>
            <a:endParaRPr lang="es-CL" dirty="0" smtClean="0"/>
          </a:p>
        </p:txBody>
      </p:sp>
    </p:spTree>
    <p:extLst>
      <p:ext uri="{BB962C8B-B14F-4D97-AF65-F5344CB8AC3E}">
        <p14:creationId xmlns:p14="http://schemas.microsoft.com/office/powerpoint/2010/main" val="546014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21602"/>
            <a:ext cx="8229600" cy="1143000"/>
          </a:xfrm>
        </p:spPr>
        <p:txBody>
          <a:bodyPr>
            <a:normAutofit/>
          </a:bodyPr>
          <a:lstStyle/>
          <a:p>
            <a:r>
              <a:rPr lang="es-CL" sz="2800" dirty="0" smtClean="0"/>
              <a:t>Temperatura media °C</a:t>
            </a:r>
            <a:endParaRPr lang="es-CL" sz="2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2234" y="787291"/>
            <a:ext cx="8658577" cy="5415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589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Humedad relativa </a:t>
            </a:r>
            <a:r>
              <a:rPr lang="en-US" dirty="0" smtClean="0"/>
              <a:t>[%]</a:t>
            </a:r>
            <a:endParaRPr lang="es-CL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193800"/>
            <a:ext cx="8890000" cy="5559987"/>
          </a:xfrm>
        </p:spPr>
      </p:pic>
    </p:spTree>
    <p:extLst>
      <p:ext uri="{BB962C8B-B14F-4D97-AF65-F5344CB8AC3E}">
        <p14:creationId xmlns:p14="http://schemas.microsoft.com/office/powerpoint/2010/main" val="4094641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6038"/>
            <a:ext cx="8229600" cy="1143000"/>
          </a:xfrm>
        </p:spPr>
        <p:txBody>
          <a:bodyPr/>
          <a:lstStyle/>
          <a:p>
            <a:r>
              <a:rPr lang="es-CL" dirty="0" err="1" smtClean="0"/>
              <a:t>Heating</a:t>
            </a:r>
            <a:r>
              <a:rPr lang="es-CL" dirty="0" smtClean="0"/>
              <a:t> </a:t>
            </a:r>
            <a:r>
              <a:rPr lang="es-CL" dirty="0" err="1" smtClean="0"/>
              <a:t>Degree</a:t>
            </a:r>
            <a:r>
              <a:rPr lang="es-CL" dirty="0" smtClean="0"/>
              <a:t> 15°C</a:t>
            </a:r>
            <a:endParaRPr lang="es-CL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5880" y="956809"/>
            <a:ext cx="8930566" cy="5585357"/>
          </a:xfrm>
        </p:spPr>
      </p:pic>
    </p:spTree>
    <p:extLst>
      <p:ext uri="{BB962C8B-B14F-4D97-AF65-F5344CB8AC3E}">
        <p14:creationId xmlns:p14="http://schemas.microsoft.com/office/powerpoint/2010/main" val="670146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1669" y="2029758"/>
            <a:ext cx="7772400" cy="880867"/>
          </a:xfrm>
        </p:spPr>
        <p:txBody>
          <a:bodyPr/>
          <a:lstStyle/>
          <a:p>
            <a:pPr marL="0" lvl="0" indent="0">
              <a:buNone/>
            </a:pPr>
            <a:r>
              <a:rPr dirty="0" err="1" smtClean="0"/>
              <a:t>Análisis</a:t>
            </a:r>
            <a:r>
              <a:rPr dirty="0" smtClean="0"/>
              <a:t> DATOS </a:t>
            </a:r>
            <a:r>
              <a:rPr dirty="0" err="1" smtClean="0"/>
              <a:t>comunales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Literatura covid-19 y calidad del aire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3073318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Indicadores relevantes</a:t>
            </a:r>
            <a:endParaRPr lang="es-CL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L" dirty="0" smtClean="0"/>
              <a:t>Se tienen 120 comunas con datos de concentración de MP2.5, las cuales concentran el 77.1% de la población en Chile.</a:t>
            </a:r>
          </a:p>
          <a:p>
            <a:r>
              <a:rPr lang="es-CL" dirty="0" smtClean="0"/>
              <a:t>En 265 comunas se registran muertes por COVID-19 (76.6%)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839842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Mapa Interactivo Información por Comuna</a:t>
            </a:r>
            <a:endParaRPr lang="es-CL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26741" y="1738620"/>
            <a:ext cx="3791229" cy="4440111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5465138" y="1417158"/>
            <a:ext cx="3653721" cy="5006662"/>
          </a:xfrm>
        </p:spPr>
        <p:txBody>
          <a:bodyPr/>
          <a:lstStyle/>
          <a:p>
            <a:r>
              <a:rPr lang="es-CL" dirty="0" smtClean="0"/>
              <a:t>Se entrego como anexo digital un Excel con la información levantada para cada comuna</a:t>
            </a:r>
          </a:p>
          <a:p>
            <a:r>
              <a:rPr lang="es-CL" dirty="0" smtClean="0"/>
              <a:t>Adicionalmente se entrego un mapa interactivo para visualizar espacialmente los datos</a:t>
            </a:r>
          </a:p>
          <a:p>
            <a:r>
              <a:rPr lang="es-CL" dirty="0" smtClean="0">
                <a:hlinkClick r:id="rId3" action="ppaction://hlinkfile"/>
              </a:rPr>
              <a:t>Figuras\MapaParametrosComuna.html</a:t>
            </a:r>
            <a:endParaRPr lang="es-CL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6304" y="2612570"/>
            <a:ext cx="1568834" cy="3566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611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036002"/>
          </a:xfrm>
        </p:spPr>
        <p:txBody>
          <a:bodyPr/>
          <a:lstStyle/>
          <a:p>
            <a:r>
              <a:rPr lang="es-CL" dirty="0" smtClean="0"/>
              <a:t>Dispersión variables a nivel comunal</a:t>
            </a:r>
            <a:endParaRPr lang="es-CL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193075"/>
            <a:ext cx="8582297" cy="5367543"/>
          </a:xfrm>
        </p:spPr>
      </p:pic>
    </p:spTree>
    <p:extLst>
      <p:ext uri="{BB962C8B-B14F-4D97-AF65-F5344CB8AC3E}">
        <p14:creationId xmlns:p14="http://schemas.microsoft.com/office/powerpoint/2010/main" val="3231301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036002"/>
          </a:xfrm>
        </p:spPr>
        <p:txBody>
          <a:bodyPr/>
          <a:lstStyle/>
          <a:p>
            <a:r>
              <a:rPr lang="es-CL" dirty="0" smtClean="0"/>
              <a:t>Dispersión variables a nivel comunal</a:t>
            </a:r>
            <a:endParaRPr lang="es-CL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182188"/>
            <a:ext cx="8573919" cy="5362303"/>
          </a:xfrm>
        </p:spPr>
      </p:pic>
    </p:spTree>
    <p:extLst>
      <p:ext uri="{BB962C8B-B14F-4D97-AF65-F5344CB8AC3E}">
        <p14:creationId xmlns:p14="http://schemas.microsoft.com/office/powerpoint/2010/main" val="3438284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036002"/>
          </a:xfrm>
        </p:spPr>
        <p:txBody>
          <a:bodyPr/>
          <a:lstStyle/>
          <a:p>
            <a:r>
              <a:rPr lang="es-CL" dirty="0" smtClean="0"/>
              <a:t>Dispersión porcentajes a nivel comunal</a:t>
            </a:r>
            <a:endParaRPr lang="es-CL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860" y="1180011"/>
            <a:ext cx="8386279" cy="5244949"/>
          </a:xfrm>
        </p:spPr>
      </p:pic>
    </p:spTree>
    <p:extLst>
      <p:ext uri="{BB962C8B-B14F-4D97-AF65-F5344CB8AC3E}">
        <p14:creationId xmlns:p14="http://schemas.microsoft.com/office/powerpoint/2010/main" val="1003337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Dispersión por variable meteorológica y </a:t>
            </a:r>
            <a:r>
              <a:rPr lang="es-CL" smtClean="0"/>
              <a:t>temporada climática</a:t>
            </a:r>
            <a:endParaRPr lang="es-CL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57" y="1509078"/>
            <a:ext cx="8138086" cy="5089724"/>
          </a:xfrm>
        </p:spPr>
      </p:pic>
    </p:spTree>
    <p:extLst>
      <p:ext uri="{BB962C8B-B14F-4D97-AF65-F5344CB8AC3E}">
        <p14:creationId xmlns:p14="http://schemas.microsoft.com/office/powerpoint/2010/main" val="193951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82562"/>
            <a:ext cx="8229600" cy="1143000"/>
          </a:xfrm>
        </p:spPr>
        <p:txBody>
          <a:bodyPr/>
          <a:lstStyle/>
          <a:p>
            <a:r>
              <a:rPr lang="es-CL" dirty="0" smtClean="0"/>
              <a:t>Posibles variables modelo: dispersión comunal</a:t>
            </a:r>
            <a:endParaRPr lang="es-CL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166" y="960438"/>
            <a:ext cx="8451667" cy="5305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304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6936" y="-203344"/>
            <a:ext cx="7970088" cy="1143000"/>
          </a:xfrm>
        </p:spPr>
        <p:txBody>
          <a:bodyPr/>
          <a:lstStyle/>
          <a:p>
            <a:r>
              <a:rPr lang="es-CL" dirty="0" smtClean="0"/>
              <a:t>Características comunales: promedio (</a:t>
            </a:r>
            <a:r>
              <a:rPr lang="es-CL" dirty="0" err="1" smtClean="0"/>
              <a:t>desv</a:t>
            </a:r>
            <a:r>
              <a:rPr lang="es-CL" dirty="0" smtClean="0"/>
              <a:t>.)</a:t>
            </a:r>
            <a:endParaRPr lang="es-CL" dirty="0"/>
          </a:p>
        </p:txBody>
      </p:sp>
      <p:graphicFrame>
        <p:nvGraphicFramePr>
          <p:cNvPr id="4" name="Content Placeholder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4359922"/>
              </p:ext>
            </p:extLst>
          </p:nvPr>
        </p:nvGraphicFramePr>
        <p:xfrm>
          <a:off x="770769" y="639279"/>
          <a:ext cx="7602462" cy="6091269"/>
        </p:xfrm>
        <a:graphic>
          <a:graphicData uri="http://schemas.openxmlformats.org/drawingml/2006/table">
            <a:tbl>
              <a:tblPr/>
              <a:tblGrid>
                <a:gridCol w="36478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182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182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1821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64930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Variable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  <a:r>
                        <a:rPr sz="1100" b="1" baseline="400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Sin MP2.5</a:t>
                      </a:r>
                      <a:r>
                        <a:rPr sz="1100" b="1" baseline="400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Con MP2.5</a:t>
                      </a:r>
                      <a:r>
                        <a:rPr sz="1100" b="1" baseline="400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4930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Tasa Mortalidad COVID [por 100mil]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36.5 (48.4)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22.3 (32.4)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63.2 (60.9)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4930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MP2.5 [ug/m3]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23.3 (6.7)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NaN (NA)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23.3 (6.7)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4930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Poblacion [miles]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50.8 (78.7)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17.8 (18.5)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112.9 (106.5)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4930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Densidad [hab/km2]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901.3 (2770.2)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35.8 (79.6)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2509.6 (4246.2)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4930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% 15-44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41.9 (5)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41 (5.5)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43.6 (3.4)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4930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% 45-64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25.6 (2.6)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26.2 (2.7)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24.5 (2)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4930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% 65+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12.6 (3.3)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13.2 (3.5)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11.5 (2.5)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4930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% Mujer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49 (5.6)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47.9 (6.6)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50.9 (1.4)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64930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% Rural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36.3 (29)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46.9 (27)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16.3 (20.8)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64930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% Pueblo Originario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16.3 (17.3)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19.5 (19.8)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10.3 (8.5)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64930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% Vivienda con Material irrecuperable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2.2 (2.3)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2.7 (2.5)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1.1 (1.3)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64930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Tasa Contagios COVID [por 100mil]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1597.7 (1503.7)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1152.6 (1250.1)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2435.8 (1586.1)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64930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% Letalidad COVID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2.1 (2.3)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 (2.7)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2.2 (1.2)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64930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Dias desde primer contagio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129.1 (32.2)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121 (36.6)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144.2 (10.9)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64930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Dias desde primera muerte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74.6 (51.9)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57.2 (48.6)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107.4 (41.2)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64930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Dias desde cuarentena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13.6 (41.3)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5.8 (26.8)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28.2 (57.2)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64930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Camas hospitalarias [por 100mil]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134.8 (221.7)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118.5 (203.7)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165.5 (250.3)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64930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Tasa Mortalidad Total [por 100mil]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475.4 (404.1)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440.8 (235)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540.8 (602.1)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64930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Media Ingreso autonomo mensual [miles CLP]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397.7 (190.5)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344.6 (89)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488 (268.2)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64930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% Isapre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7.5 (9.8)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4.4 (4.3)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12.7 (13.7)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164930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% Fonasa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82.8 (12.3)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86.6 (7.4)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76.5 (15.8)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164930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% Educación menor a media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47.8 (10.7)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51.9 (8.7)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40.9 (10.2)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164930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% Ocupado laboral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49.2 (6.7)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47.2 (6.6)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52.5 (5.7)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23910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Consumo anual leña calefactor [kWh per cápita]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1896.6 (2456.7)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2433.2 (2703.4)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886.1 (1450.3)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  <a:tr h="164930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Consumo anual leña cocina [kWh per cápita]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21.2 (29.5)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27.3 (32.9)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9.7 (16.4)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5"/>
                  </a:ext>
                </a:extLst>
              </a:tr>
              <a:tr h="164930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% Uso leña cocina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17.4 (23.1)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24.7 (25.4)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 (10)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6"/>
                  </a:ext>
                </a:extLst>
              </a:tr>
              <a:tr h="164930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% Uso leña calefaccion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54.8 (37.2)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65.7 (34.8)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36.2 (33.8)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7"/>
                  </a:ext>
                </a:extLst>
              </a:tr>
              <a:tr h="164930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% Uso leña agua caliente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6.7 (12)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9.5 (13.9)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 (4.5)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8"/>
                  </a:ext>
                </a:extLst>
              </a:tr>
              <a:tr h="164930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Humedad relativa media Verano [%]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57.3 (9.8)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60.6 (8.5)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54.5 (9.9)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9"/>
                  </a:ext>
                </a:extLst>
              </a:tr>
              <a:tr h="164930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Humedad relativa media Invierno [%]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75.8 (7.3)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78.8 (4.8)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73.3 (8.1)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30"/>
                  </a:ext>
                </a:extLst>
              </a:tr>
              <a:tr h="164930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Temperatura media Verano [°C]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19.7 (2.2)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18.9 (2.1)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20.4 (2.1)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31"/>
                  </a:ext>
                </a:extLst>
              </a:tr>
              <a:tr h="164930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Temperatura media Invierno [°C]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9.6 (1.4)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9.2 (1.5)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9.9 (1.2)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32"/>
                  </a:ext>
                </a:extLst>
              </a:tr>
              <a:tr h="164930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Heating Degree 15°C Verano [°C]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 (12.9)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19.4 (13.5)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11.4 (11.2)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33"/>
                  </a:ext>
                </a:extLst>
              </a:tr>
              <a:tr h="164930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Heating Degree 15°C Invierno [°C]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138.7 (28.8)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144.8 (32.1)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133.8 (24.9)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34"/>
                  </a:ext>
                </a:extLst>
              </a:tr>
              <a:tr h="149936">
                <a:tc gridSpan="4"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 baseline="4000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  <a:r>
                        <a:rPr sz="100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n: 346 </a:t>
                      </a:r>
                      <a:r>
                        <a:rPr sz="100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comunas</a:t>
                      </a:r>
                      <a:r>
                        <a:rPr sz="100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; </a:t>
                      </a:r>
                      <a:r>
                        <a:rPr sz="1000" baseline="4000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  <a:r>
                        <a:rPr sz="100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n: 226 </a:t>
                      </a:r>
                      <a:r>
                        <a:rPr sz="100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comunas</a:t>
                      </a:r>
                      <a:r>
                        <a:rPr sz="100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; </a:t>
                      </a:r>
                      <a:r>
                        <a:rPr sz="1000" baseline="4000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  <a:r>
                        <a:rPr sz="100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n: 120 </a:t>
                      </a:r>
                      <a:r>
                        <a:rPr sz="100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comunas</a:t>
                      </a:r>
                      <a:endParaRPr sz="1000" dirty="0">
                        <a:solidFill>
                          <a:srgbClr val="000000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37647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56310"/>
            <a:ext cx="8229600" cy="1143000"/>
          </a:xfrm>
        </p:spPr>
        <p:txBody>
          <a:bodyPr/>
          <a:lstStyle/>
          <a:p>
            <a:pPr marL="0" lvl="0" indent="0">
              <a:buNone/>
            </a:pPr>
            <a:r>
              <a:rPr dirty="0" err="1" smtClean="0"/>
              <a:t>Datos</a:t>
            </a:r>
            <a:r>
              <a:rPr dirty="0" smtClean="0"/>
              <a:t> </a:t>
            </a:r>
            <a:r>
              <a:rPr dirty="0" err="1" smtClean="0"/>
              <a:t>Modelo</a:t>
            </a:r>
            <a:r>
              <a:rPr dirty="0" smtClean="0"/>
              <a:t> Transversal (con MP2.5)</a:t>
            </a:r>
            <a:endParaRPr dirty="0"/>
          </a:p>
        </p:txBody>
      </p:sp>
      <p:graphicFrame>
        <p:nvGraphicFramePr>
          <p:cNvPr id="4" name="Content Placeholder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062767"/>
              </p:ext>
            </p:extLst>
          </p:nvPr>
        </p:nvGraphicFramePr>
        <p:xfrm>
          <a:off x="755576" y="640120"/>
          <a:ext cx="7632848" cy="6019800"/>
        </p:xfrm>
        <a:graphic>
          <a:graphicData uri="http://schemas.openxmlformats.org/drawingml/2006/table">
            <a:tbl>
              <a:tblPr/>
              <a:tblGrid>
                <a:gridCol w="3698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97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05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540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7832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6210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07847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Variable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Promedio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C.V.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Min</a:t>
                      </a:r>
                      <a:r>
                        <a:rPr sz="1100" b="1" baseline="400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Mediana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Max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2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Tasa Mortalidad COVID [por 100mil]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63.2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1.0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37.3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258.3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4552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MP2.5 [ug/m3]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23.3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4.9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24.9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46.2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3842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Poblacion [miles]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112.9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5.3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91.0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568.1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42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Densidad [hab/km2]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2 509.6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1.7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1.2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211.6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17 582.2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840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% 15-44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43.6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36.8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43.4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62.9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840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% 45-64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24.5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17.5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24.6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28.8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840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% 65+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11.5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4.3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11.7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17.6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14552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% Mujer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50.9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44.4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50.9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55.0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0840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% Rural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16.3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1.3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6.8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72.8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14552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% Pueblo Originario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10.3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1.0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7.6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52.9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14106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% Vivienda con Material irrecuperable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1.1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1.1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10.3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14552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Tasa Contagios COVID [por 100mil]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2 435.8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86.5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1 879.8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6 687.2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0840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% Letalidad COVID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2.2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2.1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5.2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1413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Dias desde primer contagio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144.2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91.0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151.0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151.0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1369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Dias desde primera muerte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107.4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116.5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162.0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0753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Dias desde cuarentena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28.2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2.0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155.0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142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Camas hospitalarias [por 100mil]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165.5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1.5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97.0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1 514.7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13941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Tasa Mortalidad Total [por 100mil]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540.8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1.1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107.0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406.3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6 247.4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14552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Media Ingreso autonomo mensual [miles CLP]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488.0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257.4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414.2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2 083.6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14106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% Isapre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12.7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1.1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9.6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82.6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10840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% Fonasa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76.5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8.6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79.7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95.6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10840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% Educación menor a media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40.9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15.3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40.4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66.6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114106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% Ocupado laboral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52.5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41.2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52.4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75.1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1142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Consumo anual leña calefactor [kWh per cápita]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886.1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1.6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49.0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128.2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8 536.8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  <a:tr h="1142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Consumo anual leña cocina [kWh per cápita]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9.7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1.7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1.3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2.8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102.2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5"/>
                  </a:ext>
                </a:extLst>
              </a:tr>
              <a:tr h="10840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% Uso leña cocina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5.0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2.0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1.0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56.4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6"/>
                  </a:ext>
                </a:extLst>
              </a:tr>
              <a:tr h="10840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% Uso leña calefaccion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36.2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30.6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95.5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7"/>
                  </a:ext>
                </a:extLst>
              </a:tr>
              <a:tr h="114552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% Uso leña agua caliente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2.0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2.2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39.3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8"/>
                  </a:ext>
                </a:extLst>
              </a:tr>
              <a:tr h="1142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Humedad relativa media Verano [%]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54.5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40.7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48.1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74.4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9"/>
                  </a:ext>
                </a:extLst>
              </a:tr>
              <a:tr h="1142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Humedad relativa media Invierno [%]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73.3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17.6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71.5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84.8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30"/>
                  </a:ext>
                </a:extLst>
              </a:tr>
              <a:tr h="1142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Temperatura media Verano [°C]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20.4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12.9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21.5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22.6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31"/>
                  </a:ext>
                </a:extLst>
              </a:tr>
              <a:tr h="11425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Temperatura media Invierno [°C]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9.9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4.1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9.9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13.3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32"/>
                  </a:ext>
                </a:extLst>
              </a:tr>
              <a:tr h="114552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Heating Degree 15°C Verano [°C]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11.4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1.0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1.0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6.8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76.8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33"/>
                  </a:ext>
                </a:extLst>
              </a:tr>
              <a:tr h="114552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Heating Degree 15°C Invierno [°C]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133.8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68.2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133.9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260.7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34"/>
                  </a:ext>
                </a:extLst>
              </a:tr>
              <a:tr h="55344">
                <a:tc gridSpan="6"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 baseline="4000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  <a:r>
                        <a:rPr sz="100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Coeficiente </a:t>
                      </a:r>
                      <a:r>
                        <a:rPr sz="100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Variación</a:t>
                      </a:r>
                      <a:endParaRPr sz="1000" dirty="0">
                        <a:solidFill>
                          <a:srgbClr val="000000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78634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A priori MP2.5 no muestra mucha relación con tasa de mortalidad por COVID-19</a:t>
            </a:r>
            <a:endParaRPr lang="es-CL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17638"/>
            <a:ext cx="8399417" cy="5254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135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s-CL" dirty="0" smtClean="0"/>
              <a:t>Relación entre contaminación atmosférica y mortalidad por COVID-19</a:t>
            </a:r>
            <a:endParaRPr lang="es-CL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52758135"/>
              </p:ext>
            </p:extLst>
          </p:nvPr>
        </p:nvGraphicFramePr>
        <p:xfrm>
          <a:off x="292099" y="1143000"/>
          <a:ext cx="8559801" cy="3877846"/>
        </p:xfrm>
        <a:graphic>
          <a:graphicData uri="http://schemas.openxmlformats.org/drawingml/2006/table">
            <a:tbl>
              <a:tblPr firstRow="1">
                <a:tableStyleId>{9D7B26C5-4107-4FEC-AEDC-1716B250A1EF}</a:tableStyleId>
              </a:tblPr>
              <a:tblGrid>
                <a:gridCol w="1765302">
                  <a:extLst>
                    <a:ext uri="{9D8B030D-6E8A-4147-A177-3AD203B41FA5}">
                      <a16:colId xmlns:a16="http://schemas.microsoft.com/office/drawing/2014/main" val="228437172"/>
                    </a:ext>
                  </a:extLst>
                </a:gridCol>
                <a:gridCol w="1155700">
                  <a:extLst>
                    <a:ext uri="{9D8B030D-6E8A-4147-A177-3AD203B41FA5}">
                      <a16:colId xmlns:a16="http://schemas.microsoft.com/office/drawing/2014/main" val="35632683"/>
                    </a:ext>
                  </a:extLst>
                </a:gridCol>
                <a:gridCol w="3454400">
                  <a:extLst>
                    <a:ext uri="{9D8B030D-6E8A-4147-A177-3AD203B41FA5}">
                      <a16:colId xmlns:a16="http://schemas.microsoft.com/office/drawing/2014/main" val="3315974632"/>
                    </a:ext>
                  </a:extLst>
                </a:gridCol>
                <a:gridCol w="2184399">
                  <a:extLst>
                    <a:ext uri="{9D8B030D-6E8A-4147-A177-3AD203B41FA5}">
                      <a16:colId xmlns:a16="http://schemas.microsoft.com/office/drawing/2014/main" val="1887939957"/>
                    </a:ext>
                  </a:extLst>
                </a:gridCol>
              </a:tblGrid>
              <a:tr h="268149">
                <a:tc>
                  <a:txBody>
                    <a:bodyPr/>
                    <a:lstStyle/>
                    <a:p>
                      <a:pPr algn="ctr"/>
                      <a:r>
                        <a:rPr lang="es-CL" sz="1200" kern="1200" dirty="0" smtClean="0"/>
                        <a:t>Estudio</a:t>
                      </a:r>
                      <a:endParaRPr lang="es-CL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sz="1200" kern="1200" dirty="0" smtClean="0"/>
                        <a:t>Lugar</a:t>
                      </a:r>
                      <a:endParaRPr lang="es-CL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sz="1200" kern="1200" dirty="0" smtClean="0"/>
                        <a:t>Metodología</a:t>
                      </a:r>
                      <a:endParaRPr lang="es-CL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sz="1200" kern="1200" dirty="0" smtClean="0"/>
                        <a:t>Resultados</a:t>
                      </a:r>
                      <a:endParaRPr lang="es-CL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90381225"/>
                  </a:ext>
                </a:extLst>
              </a:tr>
              <a:tr h="1340743">
                <a:tc>
                  <a:txBody>
                    <a:bodyPr/>
                    <a:lstStyle/>
                    <a:p>
                      <a:pPr algn="l"/>
                      <a:r>
                        <a:rPr lang="es-ES" sz="1200" kern="1200" dirty="0" err="1" smtClean="0">
                          <a:effectLst/>
                        </a:rPr>
                        <a:t>Exposure</a:t>
                      </a:r>
                      <a:r>
                        <a:rPr lang="es-ES" sz="1200" kern="1200" dirty="0" smtClean="0">
                          <a:effectLst/>
                        </a:rPr>
                        <a:t> to air </a:t>
                      </a:r>
                      <a:r>
                        <a:rPr lang="es-ES" sz="1200" kern="1200" dirty="0" err="1" smtClean="0">
                          <a:effectLst/>
                        </a:rPr>
                        <a:t>pollution</a:t>
                      </a:r>
                      <a:r>
                        <a:rPr lang="es-ES" sz="1200" kern="1200" dirty="0" smtClean="0">
                          <a:effectLst/>
                        </a:rPr>
                        <a:t> and COVID-19 </a:t>
                      </a:r>
                      <a:r>
                        <a:rPr lang="es-ES" sz="1200" kern="1200" dirty="0" err="1" smtClean="0">
                          <a:effectLst/>
                        </a:rPr>
                        <a:t>mortality</a:t>
                      </a:r>
                      <a:r>
                        <a:rPr lang="es-ES" sz="1200" kern="1200" dirty="0" smtClean="0">
                          <a:effectLst/>
                        </a:rPr>
                        <a:t> in </a:t>
                      </a:r>
                      <a:r>
                        <a:rPr lang="es-ES" sz="1200" kern="1200" dirty="0" err="1" smtClean="0">
                          <a:effectLst/>
                        </a:rPr>
                        <a:t>the</a:t>
                      </a:r>
                      <a:r>
                        <a:rPr lang="es-ES" sz="1200" kern="1200" dirty="0" smtClean="0">
                          <a:effectLst/>
                        </a:rPr>
                        <a:t> </a:t>
                      </a:r>
                      <a:r>
                        <a:rPr lang="es-ES" sz="1200" kern="1200" dirty="0" err="1" smtClean="0">
                          <a:effectLst/>
                        </a:rPr>
                        <a:t>United</a:t>
                      </a:r>
                      <a:r>
                        <a:rPr lang="es-ES" sz="1200" kern="1200" dirty="0" smtClean="0">
                          <a:effectLst/>
                        </a:rPr>
                        <a:t> </a:t>
                      </a:r>
                      <a:r>
                        <a:rPr lang="es-ES" sz="1200" kern="1200" dirty="0" err="1" smtClean="0">
                          <a:effectLst/>
                        </a:rPr>
                        <a:t>States</a:t>
                      </a:r>
                      <a:r>
                        <a:rPr lang="es-ES" sz="1200" kern="1200" dirty="0" smtClean="0">
                          <a:effectLst/>
                        </a:rPr>
                        <a:t>: A </a:t>
                      </a:r>
                      <a:r>
                        <a:rPr lang="es-ES" sz="1200" kern="1200" dirty="0" err="1" smtClean="0">
                          <a:effectLst/>
                        </a:rPr>
                        <a:t>nationwide</a:t>
                      </a:r>
                      <a:r>
                        <a:rPr lang="es-ES" sz="1200" kern="1200" dirty="0" smtClean="0">
                          <a:effectLst/>
                        </a:rPr>
                        <a:t> </a:t>
                      </a:r>
                      <a:r>
                        <a:rPr lang="es-ES" sz="1200" kern="1200" dirty="0" err="1" smtClean="0">
                          <a:effectLst/>
                        </a:rPr>
                        <a:t>cross-sectional</a:t>
                      </a:r>
                      <a:r>
                        <a:rPr lang="es-ES" sz="1200" kern="1200" dirty="0" smtClean="0">
                          <a:effectLst/>
                        </a:rPr>
                        <a:t> </a:t>
                      </a:r>
                      <a:r>
                        <a:rPr lang="es-ES" sz="1200" kern="1200" dirty="0" err="1" smtClean="0">
                          <a:effectLst/>
                        </a:rPr>
                        <a:t>study</a:t>
                      </a:r>
                      <a:r>
                        <a:rPr lang="es-ES" sz="1200" kern="1200" dirty="0" smtClean="0">
                          <a:effectLst/>
                        </a:rPr>
                        <a:t>. (</a:t>
                      </a:r>
                      <a:r>
                        <a:rPr lang="en-US" sz="1200" kern="1200" dirty="0" smtClean="0">
                          <a:effectLst/>
                        </a:rPr>
                        <a:t>Wu, </a:t>
                      </a:r>
                      <a:r>
                        <a:rPr lang="en-US" sz="1200" kern="1200" dirty="0" err="1" smtClean="0">
                          <a:effectLst/>
                        </a:rPr>
                        <a:t>Nethery</a:t>
                      </a:r>
                      <a:r>
                        <a:rPr lang="en-US" sz="1200" kern="1200" dirty="0" smtClean="0">
                          <a:effectLst/>
                        </a:rPr>
                        <a:t>, </a:t>
                      </a:r>
                      <a:r>
                        <a:rPr lang="en-US" sz="1200" kern="1200" dirty="0" err="1" smtClean="0">
                          <a:effectLst/>
                        </a:rPr>
                        <a:t>Sabath</a:t>
                      </a:r>
                      <a:r>
                        <a:rPr lang="en-US" sz="1200" kern="1200" dirty="0" smtClean="0">
                          <a:effectLst/>
                        </a:rPr>
                        <a:t>, Braun, &amp; </a:t>
                      </a:r>
                      <a:r>
                        <a:rPr lang="en-US" sz="1200" kern="1200" dirty="0" err="1" smtClean="0">
                          <a:effectLst/>
                        </a:rPr>
                        <a:t>Dominici</a:t>
                      </a:r>
                      <a:r>
                        <a:rPr lang="en-US" sz="1200" kern="1200" dirty="0" smtClean="0">
                          <a:effectLst/>
                        </a:rPr>
                        <a:t>, 2020</a:t>
                      </a:r>
                      <a:r>
                        <a:rPr lang="es-ES" sz="1200" kern="1200" dirty="0" smtClean="0">
                          <a:effectLst/>
                        </a:rPr>
                        <a:t>)</a:t>
                      </a:r>
                      <a:endParaRPr lang="es-CL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CL" sz="1200" kern="1200" dirty="0" smtClean="0">
                          <a:effectLst/>
                        </a:rPr>
                        <a:t>EE.UU</a:t>
                      </a:r>
                    </a:p>
                    <a:p>
                      <a:pPr algn="l"/>
                      <a:r>
                        <a:rPr lang="es-CL" sz="1200" kern="1200" dirty="0" smtClean="0">
                          <a:effectLst/>
                        </a:rPr>
                        <a:t>(3,087 condados)</a:t>
                      </a:r>
                      <a:endParaRPr lang="es-CL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_tradnl" sz="1200" kern="1200" dirty="0" smtClean="0">
                          <a:effectLst/>
                        </a:rPr>
                        <a:t>Se analizó a través de un modelo transversal la relación de la tasa de mortalidad por COVID-19 con la concentración de MP2.5 a largo plazo, incluyendo variables demográficas, socioeconómicas, meteorológicas, sanitarias y conductuales.</a:t>
                      </a:r>
                    </a:p>
                    <a:p>
                      <a:pPr algn="l"/>
                      <a:r>
                        <a:rPr lang="es-ES_tradnl" sz="1200" kern="1200" dirty="0" smtClean="0">
                          <a:effectLst/>
                        </a:rPr>
                        <a:t>Se utilizó un modelo mixto binomial negativo, con intercepto aleatorio por estado. </a:t>
                      </a:r>
                      <a:endParaRPr lang="es-CL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_tradnl" sz="1200" kern="1200" dirty="0" smtClean="0">
                          <a:effectLst/>
                        </a:rPr>
                        <a:t>Por cada aumento de 1 </a:t>
                      </a:r>
                      <a:r>
                        <a:rPr lang="es-ES_tradnl" sz="1200" kern="1200" dirty="0" err="1" smtClean="0">
                          <a:effectLst/>
                        </a:rPr>
                        <a:t>ug</a:t>
                      </a:r>
                      <a:r>
                        <a:rPr lang="es-ES_tradnl" sz="1200" kern="1200" dirty="0" smtClean="0">
                          <a:effectLst/>
                        </a:rPr>
                        <a:t>/m3 de MP2.5 en la concentración de largo plazo, el riesgo de muerte por COVID-19 aumenta un 8% (IC: 2% a 15%). </a:t>
                      </a:r>
                      <a:endParaRPr lang="es-CL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7992226"/>
                  </a:ext>
                </a:extLst>
              </a:tr>
              <a:tr h="1043206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200" kern="1200" dirty="0" err="1" smtClean="0">
                          <a:effectLst/>
                        </a:rPr>
                        <a:t>Assessing</a:t>
                      </a:r>
                      <a:r>
                        <a:rPr lang="es-CL" sz="1200" kern="1200" dirty="0" smtClean="0">
                          <a:effectLst/>
                        </a:rPr>
                        <a:t> </a:t>
                      </a:r>
                      <a:r>
                        <a:rPr lang="es-CL" sz="1200" kern="1200" dirty="0" err="1" smtClean="0">
                          <a:effectLst/>
                        </a:rPr>
                        <a:t>nitrogen</a:t>
                      </a:r>
                      <a:r>
                        <a:rPr lang="es-CL" sz="1200" kern="1200" dirty="0" smtClean="0">
                          <a:effectLst/>
                        </a:rPr>
                        <a:t> </a:t>
                      </a:r>
                      <a:r>
                        <a:rPr lang="es-CL" sz="1200" kern="1200" dirty="0" err="1" smtClean="0">
                          <a:effectLst/>
                        </a:rPr>
                        <a:t>dioxide</a:t>
                      </a:r>
                      <a:r>
                        <a:rPr lang="es-CL" sz="1200" kern="1200" dirty="0" smtClean="0">
                          <a:effectLst/>
                        </a:rPr>
                        <a:t> (NO2) </a:t>
                      </a:r>
                      <a:r>
                        <a:rPr lang="es-CL" sz="1200" kern="1200" dirty="0" err="1" smtClean="0">
                          <a:effectLst/>
                        </a:rPr>
                        <a:t>levels</a:t>
                      </a:r>
                      <a:r>
                        <a:rPr lang="es-CL" sz="1200" kern="1200" dirty="0" smtClean="0">
                          <a:effectLst/>
                        </a:rPr>
                        <a:t> as a </a:t>
                      </a:r>
                      <a:r>
                        <a:rPr lang="es-CL" sz="1200" kern="1200" dirty="0" err="1" smtClean="0">
                          <a:effectLst/>
                        </a:rPr>
                        <a:t>contributing</a:t>
                      </a:r>
                      <a:r>
                        <a:rPr lang="es-CL" sz="1200" kern="1200" dirty="0" smtClean="0">
                          <a:effectLst/>
                        </a:rPr>
                        <a:t> factor to coronavirus (COVID-19) </a:t>
                      </a:r>
                      <a:r>
                        <a:rPr lang="es-CL" sz="1200" kern="1200" dirty="0" err="1" smtClean="0">
                          <a:effectLst/>
                        </a:rPr>
                        <a:t>fatality</a:t>
                      </a:r>
                      <a:r>
                        <a:rPr lang="es-CL" sz="1200" kern="1200" dirty="0" smtClean="0">
                          <a:effectLst/>
                        </a:rPr>
                        <a:t>. (</a:t>
                      </a:r>
                      <a:r>
                        <a:rPr lang="es-CL" sz="1200" dirty="0" err="1" smtClean="0"/>
                        <a:t>Orgen</a:t>
                      </a:r>
                      <a:r>
                        <a:rPr lang="es-CL" sz="1200" dirty="0" smtClean="0"/>
                        <a:t>,</a:t>
                      </a:r>
                      <a:r>
                        <a:rPr lang="es-CL" sz="1200" baseline="0" dirty="0" smtClean="0"/>
                        <a:t> 2020</a:t>
                      </a:r>
                      <a:r>
                        <a:rPr lang="es-CL" sz="1200" kern="1200" dirty="0" smtClean="0">
                          <a:effectLst/>
                        </a:rPr>
                        <a:t>)</a:t>
                      </a:r>
                      <a:endParaRPr lang="es-CL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CL" sz="1200" dirty="0" smtClean="0"/>
                        <a:t>Francia,</a:t>
                      </a:r>
                      <a:r>
                        <a:rPr lang="es-CL" sz="1200" baseline="0" dirty="0" smtClean="0"/>
                        <a:t> Alemania,</a:t>
                      </a:r>
                    </a:p>
                    <a:p>
                      <a:pPr algn="l"/>
                      <a:r>
                        <a:rPr lang="es-CL" sz="1200" baseline="0" dirty="0" smtClean="0"/>
                        <a:t>Italia, España</a:t>
                      </a:r>
                      <a:endParaRPr lang="es-CL" sz="1200" dirty="0">
                        <a:latin typeface="+mn-lt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CL" sz="1200" dirty="0" smtClean="0"/>
                        <a:t>Se analizó la relación de la tasa de letalidad COVID-19</a:t>
                      </a:r>
                      <a:r>
                        <a:rPr lang="es-CL" sz="1200" baseline="0" dirty="0" smtClean="0"/>
                        <a:t> con concentraciones de NO</a:t>
                      </a:r>
                      <a:r>
                        <a:rPr lang="es-CL" sz="1200" baseline="-25000" dirty="0" smtClean="0"/>
                        <a:t>2</a:t>
                      </a:r>
                      <a:r>
                        <a:rPr lang="es-CL" sz="1200" baseline="0" dirty="0" smtClean="0"/>
                        <a:t>.</a:t>
                      </a:r>
                      <a:endParaRPr lang="es-CL" sz="1200" dirty="0">
                        <a:latin typeface="+mn-lt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CL" sz="1200" dirty="0" smtClean="0"/>
                        <a:t>Hasta el 19 de Marzo 2020, el 83% de las muertes ocurrieron en las</a:t>
                      </a:r>
                      <a:r>
                        <a:rPr lang="es-CL" sz="1200" baseline="0" dirty="0" smtClean="0"/>
                        <a:t> regiones con más altas concentraciones de NO</a:t>
                      </a:r>
                      <a:r>
                        <a:rPr lang="es-CL" sz="1200" baseline="-25000" dirty="0" smtClean="0"/>
                        <a:t>2</a:t>
                      </a:r>
                      <a:endParaRPr lang="es-CL" sz="1200" dirty="0">
                        <a:latin typeface="+mn-lt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40657167"/>
                  </a:ext>
                </a:extLst>
              </a:tr>
              <a:tr h="1161977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 smtClean="0">
                          <a:effectLst/>
                        </a:rPr>
                        <a:t>Association between short-term exposure to air pollution and COVID-19 infection: Evidence from China. (</a:t>
                      </a:r>
                      <a:r>
                        <a:rPr lang="es-CL" sz="1200" dirty="0" err="1" smtClean="0"/>
                        <a:t>Zhu</a:t>
                      </a:r>
                      <a:r>
                        <a:rPr lang="es-CL" sz="1200" dirty="0" smtClean="0"/>
                        <a:t>, </a:t>
                      </a:r>
                      <a:r>
                        <a:rPr lang="es-CL" sz="1200" dirty="0" err="1" smtClean="0"/>
                        <a:t>Xie</a:t>
                      </a:r>
                      <a:r>
                        <a:rPr lang="es-CL" sz="1200" dirty="0" smtClean="0"/>
                        <a:t>, </a:t>
                      </a:r>
                      <a:r>
                        <a:rPr lang="es-CL" sz="1200" dirty="0" err="1" smtClean="0"/>
                        <a:t>Huang</a:t>
                      </a:r>
                      <a:r>
                        <a:rPr lang="es-CL" sz="1200" dirty="0" smtClean="0"/>
                        <a:t>, &amp; Cao, 2020)</a:t>
                      </a:r>
                      <a:endParaRPr lang="es-CL" sz="1200" dirty="0" smtClean="0">
                        <a:latin typeface="+mn-lt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CL" sz="1200" dirty="0" smtClean="0"/>
                        <a:t>120 ciudades en China</a:t>
                      </a:r>
                      <a:endParaRPr lang="es-CL" sz="1200" dirty="0">
                        <a:latin typeface="+mn-lt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CL" sz="1200" dirty="0" smtClean="0"/>
                        <a:t>Se estudio la relación entre</a:t>
                      </a:r>
                      <a:r>
                        <a:rPr lang="es-CL" sz="1200" baseline="0" dirty="0" smtClean="0"/>
                        <a:t> casos diarios de COVID-19 y contaminación ambiental (MP2.5, MP10, CO, NO</a:t>
                      </a:r>
                      <a:r>
                        <a:rPr lang="es-CL" sz="1200" baseline="-25000" dirty="0" smtClean="0"/>
                        <a:t>2</a:t>
                      </a:r>
                      <a:r>
                        <a:rPr lang="es-CL" sz="1200" baseline="0" dirty="0" smtClean="0"/>
                        <a:t>, SO</a:t>
                      </a:r>
                      <a:r>
                        <a:rPr lang="es-CL" sz="1200" baseline="-25000" dirty="0" smtClean="0"/>
                        <a:t>2</a:t>
                      </a:r>
                      <a:r>
                        <a:rPr lang="es-CL" sz="1200" baseline="0" dirty="0" smtClean="0"/>
                        <a:t> y O</a:t>
                      </a:r>
                      <a:r>
                        <a:rPr lang="es-CL" sz="1200" baseline="-25000" dirty="0" smtClean="0"/>
                        <a:t>3</a:t>
                      </a:r>
                      <a:r>
                        <a:rPr lang="es-CL" sz="1200" baseline="0" dirty="0" smtClean="0"/>
                        <a:t>).</a:t>
                      </a:r>
                      <a:endParaRPr lang="es-CL" sz="1200" dirty="0">
                        <a:latin typeface="+mn-lt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CL" sz="1200" dirty="0" smtClean="0"/>
                        <a:t>Se encontraron</a:t>
                      </a:r>
                      <a:r>
                        <a:rPr lang="es-CL" sz="1200" baseline="0" dirty="0" smtClean="0"/>
                        <a:t> relaciones positivas para todos los contaminantes, excepto el SO</a:t>
                      </a:r>
                      <a:r>
                        <a:rPr lang="es-CL" sz="1200" baseline="-25000" dirty="0" smtClean="0"/>
                        <a:t>2</a:t>
                      </a:r>
                      <a:endParaRPr lang="es-CL" sz="1200" dirty="0">
                        <a:latin typeface="+mn-lt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59580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17570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831216"/>
            <a:ext cx="9144000" cy="571884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9716"/>
            <a:ext cx="8229600" cy="1143000"/>
          </a:xfrm>
        </p:spPr>
        <p:txBody>
          <a:bodyPr/>
          <a:lstStyle/>
          <a:p>
            <a:r>
              <a:rPr lang="es-CL" dirty="0" smtClean="0"/>
              <a:t>Correlaciones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2943953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739395"/>
            <a:ext cx="9144000" cy="571884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9716"/>
            <a:ext cx="8229600" cy="1143000"/>
          </a:xfrm>
        </p:spPr>
        <p:txBody>
          <a:bodyPr/>
          <a:lstStyle/>
          <a:p>
            <a:r>
              <a:rPr lang="es-CL" dirty="0" smtClean="0"/>
              <a:t>Correlaciones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3016970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Variables con mayor correlación</a:t>
            </a:r>
            <a:endParaRPr lang="es-CL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221377"/>
            <a:ext cx="8229600" cy="5146959"/>
          </a:xfrm>
        </p:spPr>
      </p:pic>
    </p:spTree>
    <p:extLst>
      <p:ext uri="{BB962C8B-B14F-4D97-AF65-F5344CB8AC3E}">
        <p14:creationId xmlns:p14="http://schemas.microsoft.com/office/powerpoint/2010/main" val="251528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L" dirty="0" smtClean="0"/>
              <a:t>Correlación Mortalidad COVID-19 con MP2.5</a:t>
            </a:r>
            <a:br>
              <a:rPr lang="es-CL" dirty="0" smtClean="0"/>
            </a:br>
            <a:r>
              <a:rPr lang="es-CL" i="1" dirty="0" err="1" smtClean="0"/>
              <a:t>Grouping</a:t>
            </a:r>
            <a:r>
              <a:rPr lang="es-CL" i="1" dirty="0" smtClean="0"/>
              <a:t> </a:t>
            </a:r>
            <a:r>
              <a:rPr lang="es-CL" i="1" dirty="0" err="1" smtClean="0"/>
              <a:t>effect</a:t>
            </a:r>
            <a:endParaRPr lang="es-CL" dirty="0"/>
          </a:p>
        </p:txBody>
      </p:sp>
      <p:graphicFrame>
        <p:nvGraphicFramePr>
          <p:cNvPr id="8" name="Content Placeholder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8435912"/>
              </p:ext>
            </p:extLst>
          </p:nvPr>
        </p:nvGraphicFramePr>
        <p:xfrm>
          <a:off x="4572000" y="1975603"/>
          <a:ext cx="3528393" cy="4369625"/>
        </p:xfrm>
        <a:graphic>
          <a:graphicData uri="http://schemas.openxmlformats.org/drawingml/2006/table">
            <a:tbl>
              <a:tblPr/>
              <a:tblGrid>
                <a:gridCol w="11404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848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030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2901"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0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Region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000" b="1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N° </a:t>
                      </a:r>
                      <a:r>
                        <a:rPr sz="1000" b="1" dirty="0" err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Obs</a:t>
                      </a:r>
                      <a:endParaRPr sz="1000" b="1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0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Correlación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6534"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0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XV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0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0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NA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7523"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0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0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000" dirty="0">
                          <a:solidFill>
                            <a:srgbClr val="0000FF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0.71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7562"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0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II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0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000" dirty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-</a:t>
                      </a:r>
                      <a:r>
                        <a:rPr sz="1000" dirty="0" smtClean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0.7</a:t>
                      </a:r>
                      <a:r>
                        <a:rPr lang="en-US" sz="1000" dirty="0" smtClean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  <a:endParaRPr sz="1000" dirty="0">
                        <a:solidFill>
                          <a:srgbClr val="FF0000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7562"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0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III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0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0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-</a:t>
                      </a:r>
                      <a:r>
                        <a:rPr sz="1000" dirty="0" smtClean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</a:t>
                      </a:r>
                      <a:r>
                        <a:rPr lang="en-US" sz="1000" dirty="0" smtClean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18</a:t>
                      </a:r>
                      <a:endParaRPr sz="10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7523"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0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IV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0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000" dirty="0">
                          <a:solidFill>
                            <a:srgbClr val="0000FF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1.00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7562"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0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V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0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000" dirty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-</a:t>
                      </a:r>
                      <a:r>
                        <a:rPr sz="1000" dirty="0" smtClean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</a:t>
                      </a:r>
                      <a:r>
                        <a:rPr lang="en-US" sz="1000" dirty="0" smtClean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28</a:t>
                      </a:r>
                      <a:endParaRPr sz="1000" dirty="0">
                        <a:solidFill>
                          <a:srgbClr val="FF0000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7562"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0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0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000" dirty="0">
                          <a:solidFill>
                            <a:srgbClr val="0000FF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0.40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7562"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0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VI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0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000" dirty="0" smtClean="0">
                          <a:solidFill>
                            <a:srgbClr val="0000FF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</a:t>
                      </a:r>
                      <a:r>
                        <a:rPr lang="en-US" sz="1000" dirty="0" smtClean="0">
                          <a:solidFill>
                            <a:srgbClr val="0000FF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28</a:t>
                      </a:r>
                      <a:endParaRPr sz="1000" dirty="0">
                        <a:solidFill>
                          <a:srgbClr val="0000FF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7562"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0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VII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0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000" dirty="0" smtClean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0.1</a:t>
                      </a:r>
                      <a:r>
                        <a:rPr lang="en-US" sz="1000" dirty="0" smtClean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10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7523"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0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VIII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0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0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-</a:t>
                      </a:r>
                      <a:r>
                        <a:rPr sz="1000" dirty="0" smtClean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0.0</a:t>
                      </a:r>
                      <a:r>
                        <a:rPr lang="en-US" sz="1000" dirty="0" smtClean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  <a:endParaRPr sz="10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57562"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0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IX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0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0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-0.24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56534"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0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XIV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0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0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NA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57562"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0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X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0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000" dirty="0">
                          <a:solidFill>
                            <a:srgbClr val="0000FF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0.99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56534"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0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XI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0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0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NA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56534"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0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XII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0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0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NA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57523"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0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Nacional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000" b="1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000" b="1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0.20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  <p:graphicFrame>
        <p:nvGraphicFramePr>
          <p:cNvPr id="9" name="Content Placeholder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4849295"/>
              </p:ext>
            </p:extLst>
          </p:nvPr>
        </p:nvGraphicFramePr>
        <p:xfrm>
          <a:off x="649066" y="1548871"/>
          <a:ext cx="2608175" cy="1638466"/>
        </p:xfrm>
        <a:graphic>
          <a:graphicData uri="http://schemas.openxmlformats.org/drawingml/2006/table">
            <a:tbl>
              <a:tblPr/>
              <a:tblGrid>
                <a:gridCol w="8430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80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71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34446"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Zona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N° Obs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Correlación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3764"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Norte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dirty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-</a:t>
                      </a:r>
                      <a:r>
                        <a:rPr sz="1100" dirty="0" smtClean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0.4</a:t>
                      </a:r>
                      <a:r>
                        <a:rPr lang="en-US" sz="1100" dirty="0" smtClean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  <a:endParaRPr sz="1100" dirty="0">
                        <a:solidFill>
                          <a:srgbClr val="FF0000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4446"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Centro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dirty="0" smtClean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0.0</a:t>
                      </a:r>
                      <a:r>
                        <a:rPr lang="en-US" sz="1100" dirty="0" smtClean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  <a:endParaRPr sz="11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3800"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RM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dirty="0">
                          <a:solidFill>
                            <a:srgbClr val="0000FF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0.40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4482"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Sur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dirty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-</a:t>
                      </a:r>
                      <a:r>
                        <a:rPr sz="1100" dirty="0" smtClean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0.3</a:t>
                      </a:r>
                      <a:r>
                        <a:rPr lang="en-US" sz="1100" dirty="0" smtClean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  <a:endParaRPr sz="1100" dirty="0">
                        <a:solidFill>
                          <a:srgbClr val="FF0000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3764"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Austral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dirty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-</a:t>
                      </a:r>
                      <a:r>
                        <a:rPr sz="1100" dirty="0" smtClean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0.8</a:t>
                      </a:r>
                      <a:r>
                        <a:rPr lang="en-US" sz="1100" dirty="0" smtClean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</a:t>
                      </a:r>
                      <a:endParaRPr sz="1100" dirty="0">
                        <a:solidFill>
                          <a:srgbClr val="FF0000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3764"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Nacional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b="1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0.20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0" name="Content Placeholder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6166929"/>
              </p:ext>
            </p:extLst>
          </p:nvPr>
        </p:nvGraphicFramePr>
        <p:xfrm>
          <a:off x="649066" y="3742506"/>
          <a:ext cx="2608175" cy="2606039"/>
        </p:xfrm>
        <a:graphic>
          <a:graphicData uri="http://schemas.openxmlformats.org/drawingml/2006/table">
            <a:tbl>
              <a:tblPr/>
              <a:tblGrid>
                <a:gridCol w="10391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71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18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90306"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Zona Termica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N° Obs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Correlación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461"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-</a:t>
                      </a:r>
                      <a:r>
                        <a:rPr sz="1100" dirty="0" smtClean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</a:t>
                      </a:r>
                      <a:r>
                        <a:rPr lang="en-US" sz="1100" dirty="0" smtClean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</a:t>
                      </a:r>
                      <a:endParaRPr sz="11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461"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dirty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-</a:t>
                      </a:r>
                      <a:r>
                        <a:rPr sz="1100" dirty="0" smtClean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0.9</a:t>
                      </a:r>
                      <a:r>
                        <a:rPr lang="en-US" sz="1100" dirty="0" smtClean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  <a:endParaRPr sz="1100" dirty="0">
                        <a:solidFill>
                          <a:srgbClr val="FF0000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9461"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dirty="0">
                          <a:solidFill>
                            <a:srgbClr val="0000FF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0.62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9461"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0.02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9506"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dirty="0">
                          <a:solidFill>
                            <a:srgbClr val="0000FF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0.53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9461"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NA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9461"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dirty="0">
                          <a:solidFill>
                            <a:srgbClr val="FF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-1.00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9461"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Nacional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b="1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0.20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89429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Modelo transversal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3047739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18"/>
            <a:ext cx="8229600" cy="1143000"/>
          </a:xfrm>
        </p:spPr>
        <p:txBody>
          <a:bodyPr/>
          <a:lstStyle/>
          <a:p>
            <a:r>
              <a:rPr lang="es-CL" dirty="0" smtClean="0"/>
              <a:t>Coeficientes Ajustados</a:t>
            </a:r>
            <a:endParaRPr lang="es-CL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7248" y="321724"/>
            <a:ext cx="3190875" cy="1238250"/>
          </a:xfrm>
          <a:prstGeom prst="rect">
            <a:avLst/>
          </a:prstGeom>
        </p:spPr>
      </p:pic>
      <p:graphicFrame>
        <p:nvGraphicFramePr>
          <p:cNvPr id="6" name="Content Placeholder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1566294"/>
              </p:ext>
            </p:extLst>
          </p:nvPr>
        </p:nvGraphicFramePr>
        <p:xfrm>
          <a:off x="457200" y="1783081"/>
          <a:ext cx="8291265" cy="4862844"/>
        </p:xfrm>
        <a:graphic>
          <a:graphicData uri="http://schemas.openxmlformats.org/drawingml/2006/table">
            <a:tbl>
              <a:tblPr/>
              <a:tblGrid>
                <a:gridCol w="34155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06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73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0651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080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2040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9923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Parametro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Coef.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Desv.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Valor-z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Valor-p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Sign.</a:t>
                      </a:r>
                      <a:r>
                        <a:rPr sz="1100" b="1" baseline="400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7744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Intercepto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-7.9261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0.5229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-15.1587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0.0000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***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923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MP2.5 [ug/m3]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-0.0208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0.0158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-1.3144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0.1887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/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8721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Densidad [hab/km2]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0.0761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0.0366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2.0827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0.0373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*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8552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% 15-44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-0.1359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0.0914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-1.4880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0.1368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/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8552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% 65+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0.1760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0.0879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2.0031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0.0452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*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923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% Pueblo Originario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0.4963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0.2688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1.8465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0.0648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.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88552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% Rural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-0.0236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0.1018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-0.2319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0.8166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/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851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Dias desde primer contagio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0.1061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0.1837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0.5777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0.5635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/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8705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Dias desde cuarentena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0.0315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0.0276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1.1404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0.2541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/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8721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Camas hospitalarias [por 100mil]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0.0546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0.0309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1.7632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0.0779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.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88552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% Uso leña cocina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-0.5984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0.2818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-2.1234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0.0337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*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9851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Media Ingreso total mensual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-0.0888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0.0524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-1.6959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0.0899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.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88552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% Educación menor a media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0.0522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0.0935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0.5581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0.5768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/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88552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% Fonasa-A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0.0183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0.0868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0.2104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0.8334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/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88552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% Fonasa-D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0.0668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0.0514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1.2988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0.1940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/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98721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Temperatura media Verano [°C]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0.1069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0.2531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0.4225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0.6727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/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98721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Temperatura media Invierno [°C]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1.3327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0.4473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2.9796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0.0029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**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9923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Heating Degree 15°C Verano [°C]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-0.2544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0.2277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-1.1170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0.2640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/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9923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Heating Degree 15°C Invierno [°C]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1.1911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0.4605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2.5867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0.0097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**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96259">
                <a:tc gridSpan="6"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 baseline="4000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  <a:r>
                        <a:rPr sz="100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Signif. codes:  0 ‘***’ 0.001 ‘**’ 0.01 ‘*’ 0.05 ‘.’ 0.1 ‘ ’ 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99872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33791"/>
            <a:ext cx="8229600" cy="1143000"/>
          </a:xfrm>
        </p:spPr>
        <p:txBody>
          <a:bodyPr/>
          <a:lstStyle/>
          <a:p>
            <a:r>
              <a:rPr lang="es-CL" dirty="0" smtClean="0"/>
              <a:t>MRR (</a:t>
            </a:r>
            <a:r>
              <a:rPr lang="es-CL" i="1" dirty="0" err="1" smtClean="0"/>
              <a:t>mortality</a:t>
            </a:r>
            <a:r>
              <a:rPr lang="es-CL" i="1" dirty="0" smtClean="0"/>
              <a:t> </a:t>
            </a:r>
            <a:r>
              <a:rPr lang="es-CL" i="1" dirty="0" err="1" smtClean="0"/>
              <a:t>rate</a:t>
            </a:r>
            <a:r>
              <a:rPr lang="es-CL" i="1" dirty="0" smtClean="0"/>
              <a:t> ratios)</a:t>
            </a:r>
            <a:endParaRPr lang="es-CL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6057169"/>
            <a:ext cx="8229600" cy="613228"/>
          </a:xfrm>
        </p:spPr>
        <p:txBody>
          <a:bodyPr>
            <a:normAutofit/>
          </a:bodyPr>
          <a:lstStyle/>
          <a:p>
            <a:r>
              <a:rPr lang="es-CL" sz="1400" dirty="0" smtClean="0"/>
              <a:t>MRR se </a:t>
            </a:r>
            <a:r>
              <a:rPr lang="es-CL" sz="1400" dirty="0"/>
              <a:t>interpreta como </a:t>
            </a:r>
            <a:r>
              <a:rPr lang="es-CL" sz="1400" dirty="0" smtClean="0"/>
              <a:t>la </a:t>
            </a:r>
            <a:r>
              <a:rPr lang="es-CL" sz="1400" b="1" dirty="0" smtClean="0"/>
              <a:t>variación relativa </a:t>
            </a:r>
            <a:r>
              <a:rPr lang="es-CL" sz="1400" b="1" dirty="0"/>
              <a:t>en la tasa de mortalidad </a:t>
            </a:r>
            <a:r>
              <a:rPr lang="es-CL" sz="1400" b="1" dirty="0" smtClean="0"/>
              <a:t>de COVID-19 generada por un cambio de </a:t>
            </a:r>
            <a:r>
              <a:rPr lang="es-CL" sz="1400" b="1" dirty="0"/>
              <a:t>1 </a:t>
            </a:r>
            <a:r>
              <a:rPr lang="es-CL" sz="1400" b="1" dirty="0" err="1" smtClean="0"/>
              <a:t>ug</a:t>
            </a:r>
            <a:r>
              <a:rPr lang="es-CL" sz="1400" b="1" dirty="0" smtClean="0"/>
              <a:t>/m3 MP2.5</a:t>
            </a:r>
            <a:r>
              <a:rPr lang="es-CL" sz="1400" dirty="0" smtClean="0"/>
              <a:t>, o por el cambio en 1 desviación estándar en las otras variables </a:t>
            </a:r>
            <a:r>
              <a:rPr lang="es-CL" sz="1400" dirty="0" err="1" smtClean="0"/>
              <a:t>confundentes</a:t>
            </a:r>
            <a:r>
              <a:rPr lang="es-CL" sz="1400" dirty="0" smtClean="0"/>
              <a:t>.</a:t>
            </a:r>
            <a:endParaRPr lang="es-CL" sz="1400" dirty="0"/>
          </a:p>
        </p:txBody>
      </p:sp>
      <p:graphicFrame>
        <p:nvGraphicFramePr>
          <p:cNvPr id="7" name="Content Placeholder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3821975"/>
              </p:ext>
            </p:extLst>
          </p:nvPr>
        </p:nvGraphicFramePr>
        <p:xfrm>
          <a:off x="1763688" y="890588"/>
          <a:ext cx="5405712" cy="4974634"/>
        </p:xfrm>
        <a:graphic>
          <a:graphicData uri="http://schemas.openxmlformats.org/drawingml/2006/table">
            <a:tbl>
              <a:tblPr/>
              <a:tblGrid>
                <a:gridCol w="25072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89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752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4201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0224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0010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Variable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MRR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95% I.C.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Valor-p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Sign.</a:t>
                      </a:r>
                      <a:r>
                        <a:rPr sz="1100" b="1" baseline="400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0667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MP2.5 [ug/m3]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0.98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(0.95, 1.01)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0.1887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/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010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Densidad [hab/km2]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1.08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(1, 1.16)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0.0373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*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0667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% 15-44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0.87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(0.73, 1.04)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0.1368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/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010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% 65+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1.19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(1, 1.42)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0.0452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*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010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% Pueblo Originario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1.64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(0.97, 2.78)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0.0648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.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0667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% Rural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0.98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(0.8, 1.19)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0.8166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/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0667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Dias desde primer contagio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1.11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(0.78, 1.59)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0.5635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/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0667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Dias desde cuarentena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1.03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(0.98, 1.09)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0.2541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/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0010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Camas hospitalarias [por 100mil]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1.06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(0.99, 1.12)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0.0779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.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0010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% Uso leña cocina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0.55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(0.32, 0.95)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0.0337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*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0010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Media Ingreso total mensual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0.92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(0.83, 1.01)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0.0899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.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00667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% Educación menor a media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1.05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(0.88, 1.27)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0.5768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/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00667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% Fonasa-A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1.02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(0.86, 1.21)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0.8334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/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00667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% Fonasa-D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1.07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(0.97, 1.18)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0.1940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/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00667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Temperatura media Verano [°C]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1.11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(0.68, 1.83)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0.6727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/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0010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Temperatura media Invierno [°C]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3.79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(1.58, 9.11)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0.0029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**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300667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Heating Degree 15°C Verano [°C]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0.78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(0.5, 1.21)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0.2640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/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0010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Heating Degree 15°C Invierno [°C]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3.29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(1.33, 8.11)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0.0097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**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67037">
                <a:tc gridSpan="5"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 baseline="4000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  <a:r>
                        <a:rPr sz="100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Signif. codes:  0 ‘***’ 0.001 ‘**’ 0.01 ‘*’ 0.05 ‘.’ 0.1 ‘ ’ 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23370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MRR</a:t>
            </a:r>
            <a:endParaRPr lang="es-CL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931" y="1247503"/>
            <a:ext cx="8030869" cy="5022669"/>
          </a:xfrm>
        </p:spPr>
      </p:pic>
    </p:spTree>
    <p:extLst>
      <p:ext uri="{BB962C8B-B14F-4D97-AF65-F5344CB8AC3E}">
        <p14:creationId xmlns:p14="http://schemas.microsoft.com/office/powerpoint/2010/main" val="2620113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Otros</a:t>
            </a:r>
            <a:r>
              <a:rPr lang="en-US" dirty="0" smtClean="0"/>
              <a:t> </a:t>
            </a:r>
            <a:r>
              <a:rPr lang="en-US" dirty="0" err="1" smtClean="0"/>
              <a:t>modelos</a:t>
            </a:r>
            <a:r>
              <a:rPr lang="en-US" dirty="0" smtClean="0"/>
              <a:t> </a:t>
            </a:r>
            <a:r>
              <a:rPr lang="en-US" dirty="0" err="1" smtClean="0"/>
              <a:t>analizados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3072510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Modelo</a:t>
            </a:r>
            <a:r>
              <a:rPr lang="en-US" dirty="0" smtClean="0"/>
              <a:t> sin MP2.5 (n=191)</a:t>
            </a:r>
            <a:endParaRPr lang="es-CL" dirty="0"/>
          </a:p>
        </p:txBody>
      </p:sp>
      <p:graphicFrame>
        <p:nvGraphicFramePr>
          <p:cNvPr id="5" name="Content Placeholder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3651209"/>
              </p:ext>
            </p:extLst>
          </p:nvPr>
        </p:nvGraphicFramePr>
        <p:xfrm>
          <a:off x="1054510" y="1384974"/>
          <a:ext cx="7034981" cy="5087989"/>
        </p:xfrm>
        <a:graphic>
          <a:graphicData uri="http://schemas.openxmlformats.org/drawingml/2006/table">
            <a:tbl>
              <a:tblPr/>
              <a:tblGrid>
                <a:gridCol w="32167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27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508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5197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7265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08727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Variable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MRR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95% I.C.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Valor-p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Sign.</a:t>
                      </a:r>
                      <a:r>
                        <a:rPr sz="1200" b="1" baseline="400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8727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Densidad [hab/km2]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1.13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(1.06, 1.21)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0.0003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***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8727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% 15-44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0.84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(0.7, 1)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0.0462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*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4767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% 65+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1.10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(0.95, 1.28)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0.2079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 sz="20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4767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% Pueblo Originario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0.91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(0.66, 1.24)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0.5477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 sz="20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4767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% Rural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0.89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(0.77, 1.03)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0.1292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 sz="20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4767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Dias desde primer contagio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1.19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(0.93, 1.53)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0.1571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 sz="20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4767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Dias desde cuarentena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1.02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(0.97, 1.07)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0.4254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 sz="20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08727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Camas hospitalarias [por 100mil]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1.06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(1, 1.12)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0.0517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.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24767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% Uso leña cocina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0.89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(0.69, 1.15)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0.3615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 sz="20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24767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Media Ingreso total mensual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0.94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(0.85, 1.03)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0.1604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 sz="20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24767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% Educación menor a media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1.11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(0.95, 1.3)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0.1943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 sz="20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24767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% Fonasa-A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1.04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(0.9, 1.21)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0.5841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 sz="20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08727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% Fonasa-D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1.08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(1, 1.17)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0.0480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*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24767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Temperatura media Verano [°C]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0.78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(0.52, 1.17)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0.2280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 sz="20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08727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Temperatura media Invierno [°C]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5.55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(2.14, 14.38)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0.0004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***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08727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Heating Degree 15°C Verano [°C]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0.68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(0.46, 1.01)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0.0547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.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08727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Heating Degree 15°C Invierno [°C]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4.11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(1.53, 11.06)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0.0050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**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70503">
                <a:tc gridSpan="5"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50" baseline="4000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  <a:r>
                        <a:rPr sz="105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Signif. codes:  0 ‘***’ 0.001 ‘**’ 0.01 ‘*’ 0.05 ‘.’ 0.1 ‘ ’ 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60650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s-CL" dirty="0" smtClean="0"/>
              <a:t>Relación entre contaminación atmosférica y mortalidad por COVID-19</a:t>
            </a:r>
            <a:endParaRPr lang="es-CL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4414235"/>
              </p:ext>
            </p:extLst>
          </p:nvPr>
        </p:nvGraphicFramePr>
        <p:xfrm>
          <a:off x="292099" y="1143000"/>
          <a:ext cx="8559801" cy="3017520"/>
        </p:xfrm>
        <a:graphic>
          <a:graphicData uri="http://schemas.openxmlformats.org/drawingml/2006/table">
            <a:tbl>
              <a:tblPr firstRow="1">
                <a:tableStyleId>{9D7B26C5-4107-4FEC-AEDC-1716B250A1EF}</a:tableStyleId>
              </a:tblPr>
              <a:tblGrid>
                <a:gridCol w="1765302">
                  <a:extLst>
                    <a:ext uri="{9D8B030D-6E8A-4147-A177-3AD203B41FA5}">
                      <a16:colId xmlns:a16="http://schemas.microsoft.com/office/drawing/2014/main" val="228437172"/>
                    </a:ext>
                  </a:extLst>
                </a:gridCol>
                <a:gridCol w="1155700">
                  <a:extLst>
                    <a:ext uri="{9D8B030D-6E8A-4147-A177-3AD203B41FA5}">
                      <a16:colId xmlns:a16="http://schemas.microsoft.com/office/drawing/2014/main" val="35632683"/>
                    </a:ext>
                  </a:extLst>
                </a:gridCol>
                <a:gridCol w="3454400">
                  <a:extLst>
                    <a:ext uri="{9D8B030D-6E8A-4147-A177-3AD203B41FA5}">
                      <a16:colId xmlns:a16="http://schemas.microsoft.com/office/drawing/2014/main" val="3315974632"/>
                    </a:ext>
                  </a:extLst>
                </a:gridCol>
                <a:gridCol w="2184399">
                  <a:extLst>
                    <a:ext uri="{9D8B030D-6E8A-4147-A177-3AD203B41FA5}">
                      <a16:colId xmlns:a16="http://schemas.microsoft.com/office/drawing/2014/main" val="1887939957"/>
                    </a:ext>
                  </a:extLst>
                </a:gridCol>
              </a:tblGrid>
              <a:tr h="268149">
                <a:tc>
                  <a:txBody>
                    <a:bodyPr/>
                    <a:lstStyle/>
                    <a:p>
                      <a:pPr algn="ctr"/>
                      <a:r>
                        <a:rPr lang="es-CL" sz="1200" kern="1200" dirty="0" smtClean="0"/>
                        <a:t>Estudio</a:t>
                      </a:r>
                      <a:endParaRPr lang="es-CL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sz="1200" kern="1200" dirty="0" smtClean="0"/>
                        <a:t>Lugar</a:t>
                      </a:r>
                      <a:endParaRPr lang="es-CL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sz="1200" kern="1200" dirty="0" smtClean="0"/>
                        <a:t>Metodología</a:t>
                      </a:r>
                      <a:endParaRPr lang="es-CL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sz="1200" kern="1200" dirty="0" smtClean="0"/>
                        <a:t>Resultados</a:t>
                      </a:r>
                      <a:endParaRPr lang="es-CL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90381225"/>
                  </a:ext>
                </a:extLst>
              </a:tr>
              <a:tr h="1340743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200" kern="1200" dirty="0" smtClean="0">
                          <a:effectLst/>
                        </a:rPr>
                        <a:t>Air </a:t>
                      </a:r>
                      <a:r>
                        <a:rPr lang="es-CL" sz="1200" kern="1200" dirty="0" err="1" smtClean="0">
                          <a:effectLst/>
                        </a:rPr>
                        <a:t>Pollution</a:t>
                      </a:r>
                      <a:r>
                        <a:rPr lang="es-CL" sz="1200" kern="1200" dirty="0" smtClean="0">
                          <a:effectLst/>
                        </a:rPr>
                        <a:t> </a:t>
                      </a:r>
                      <a:r>
                        <a:rPr lang="es-CL" sz="1200" kern="1200" dirty="0" err="1" smtClean="0">
                          <a:effectLst/>
                        </a:rPr>
                        <a:t>Exposure</a:t>
                      </a:r>
                      <a:r>
                        <a:rPr lang="es-CL" sz="1200" kern="1200" dirty="0" smtClean="0">
                          <a:effectLst/>
                        </a:rPr>
                        <a:t> and COVID-19. (</a:t>
                      </a:r>
                      <a:r>
                        <a:rPr lang="es-CL" sz="1200" dirty="0" smtClean="0"/>
                        <a:t>Cole, </a:t>
                      </a:r>
                      <a:r>
                        <a:rPr lang="es-CL" sz="1200" dirty="0" err="1" smtClean="0"/>
                        <a:t>Ozgen</a:t>
                      </a:r>
                      <a:r>
                        <a:rPr lang="es-CL" sz="1200" dirty="0" smtClean="0"/>
                        <a:t>, &amp; </a:t>
                      </a:r>
                      <a:r>
                        <a:rPr lang="es-CL" sz="1200" dirty="0" err="1" smtClean="0"/>
                        <a:t>Strobl</a:t>
                      </a:r>
                      <a:r>
                        <a:rPr lang="es-CL" sz="1200" dirty="0" smtClean="0"/>
                        <a:t>, 2020</a:t>
                      </a:r>
                      <a:r>
                        <a:rPr lang="es-CL" sz="1200" kern="1200" dirty="0" smtClean="0">
                          <a:effectLst/>
                        </a:rPr>
                        <a:t>)</a:t>
                      </a:r>
                      <a:endParaRPr lang="es-CL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CL" sz="1200" dirty="0" smtClean="0"/>
                        <a:t>Holanda </a:t>
                      </a:r>
                    </a:p>
                    <a:p>
                      <a:pPr algn="l"/>
                      <a:r>
                        <a:rPr lang="es-CL" sz="1200" dirty="0" smtClean="0"/>
                        <a:t>(355 </a:t>
                      </a:r>
                      <a:r>
                        <a:rPr lang="es-CL" sz="1200" dirty="0" err="1" smtClean="0"/>
                        <a:t>munis</a:t>
                      </a:r>
                      <a:r>
                        <a:rPr lang="es-CL" sz="1200" dirty="0" smtClean="0"/>
                        <a:t>.)</a:t>
                      </a:r>
                      <a:endParaRPr lang="es-CL" sz="1200" dirty="0">
                        <a:latin typeface="+mn-lt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CL" sz="1200" dirty="0" smtClean="0"/>
                        <a:t>Se analizó la relación entre incidencias COVID-19 y exposición</a:t>
                      </a:r>
                      <a:r>
                        <a:rPr lang="es-CL" sz="1200" baseline="0" dirty="0" smtClean="0"/>
                        <a:t> a largo plazo a MP2.5, NO</a:t>
                      </a:r>
                      <a:r>
                        <a:rPr lang="es-CL" sz="1200" baseline="-25000" dirty="0" smtClean="0"/>
                        <a:t>2</a:t>
                      </a:r>
                      <a:r>
                        <a:rPr lang="es-CL" sz="1200" baseline="0" dirty="0" smtClean="0"/>
                        <a:t> y SO</a:t>
                      </a:r>
                      <a:r>
                        <a:rPr lang="es-CL" sz="1200" baseline="-25000" dirty="0" smtClean="0"/>
                        <a:t>2</a:t>
                      </a:r>
                      <a:r>
                        <a:rPr lang="es-CL" sz="1200" baseline="0" dirty="0" smtClean="0"/>
                        <a:t>. Se </a:t>
                      </a:r>
                      <a:r>
                        <a:rPr lang="es-CL" sz="1200" baseline="0" dirty="0" err="1" smtClean="0"/>
                        <a:t>asjutó</a:t>
                      </a:r>
                      <a:r>
                        <a:rPr lang="es-CL" sz="1200" baseline="0" dirty="0" smtClean="0"/>
                        <a:t> un modelo binomial negativo junto a otras variables explicativas relativas a ingresos, edad, condiciones de salud, educación, privación, composición étnica, características de trabajo y </a:t>
                      </a:r>
                      <a:r>
                        <a:rPr lang="es-CL" sz="1200" baseline="0" dirty="0" err="1" smtClean="0"/>
                        <a:t>proximida</a:t>
                      </a:r>
                      <a:r>
                        <a:rPr lang="es-CL" sz="1200" baseline="0" dirty="0" smtClean="0"/>
                        <a:t> espacial.</a:t>
                      </a:r>
                      <a:endParaRPr lang="es-CL" sz="1200" dirty="0">
                        <a:latin typeface="+mn-lt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CL" sz="1200" dirty="0" smtClean="0"/>
                        <a:t>Se </a:t>
                      </a:r>
                      <a:r>
                        <a:rPr lang="es-CL" sz="1200" kern="1200" dirty="0" smtClean="0"/>
                        <a:t>encontró que el incremento en 1 </a:t>
                      </a:r>
                      <a:r>
                        <a:rPr lang="es-CL" sz="1200" kern="1200" dirty="0" err="1" smtClean="0"/>
                        <a:t>ug</a:t>
                      </a:r>
                      <a:r>
                        <a:rPr lang="es-CL" sz="1200" kern="1200" dirty="0" smtClean="0"/>
                        <a:t>/m</a:t>
                      </a:r>
                      <a:r>
                        <a:rPr lang="es-CL" sz="1200" kern="1200" baseline="30000" dirty="0" smtClean="0"/>
                        <a:t>3</a:t>
                      </a:r>
                      <a:r>
                        <a:rPr lang="es-CL" sz="1200" kern="1200" dirty="0" smtClean="0"/>
                        <a:t> de MP2.5 a largo plazo está asociado a un incremento en 9.4 contagios, 3 admisiones hospitalarias y 2.3 muertes en Holanda a causa del COVID-19.</a:t>
                      </a:r>
                      <a:endParaRPr lang="es-CL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7992226"/>
                  </a:ext>
                </a:extLst>
              </a:tr>
              <a:tr h="1043206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Links between air pollution and COVID-19 in England. 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sz="12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Travaglio</a:t>
                      </a:r>
                      <a:r>
                        <a:rPr 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Yu, </a:t>
                      </a:r>
                      <a:r>
                        <a:rPr lang="en-US" sz="12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Popovic</a:t>
                      </a:r>
                      <a:r>
                        <a:rPr lang="en-US" sz="1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Leal &amp; Martins, 2020). </a:t>
                      </a:r>
                      <a:endParaRPr lang="es-CL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CL" sz="1200" dirty="0" smtClean="0">
                          <a:latin typeface="+mn-lt"/>
                        </a:rPr>
                        <a:t>Inglaterra</a:t>
                      </a:r>
                      <a:endParaRPr lang="es-CL" sz="1200" dirty="0">
                        <a:latin typeface="+mn-lt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CL" sz="1200" dirty="0" smtClean="0">
                          <a:latin typeface="+mn-lt"/>
                        </a:rPr>
                        <a:t>Mediante un modelo binomial negativo se analizó la incidencia por COVID-19 explicado por la contaminación ambiental de SO</a:t>
                      </a:r>
                      <a:r>
                        <a:rPr lang="es-CL" sz="1200" baseline="-25000" dirty="0" smtClean="0">
                          <a:latin typeface="+mn-lt"/>
                        </a:rPr>
                        <a:t>2</a:t>
                      </a:r>
                      <a:r>
                        <a:rPr lang="es-CL" sz="1200" baseline="0" dirty="0" smtClean="0">
                          <a:latin typeface="+mn-lt"/>
                        </a:rPr>
                        <a:t>, NO</a:t>
                      </a:r>
                      <a:r>
                        <a:rPr lang="es-CL" sz="1200" baseline="-25000" dirty="0" smtClean="0">
                          <a:latin typeface="+mn-lt"/>
                        </a:rPr>
                        <a:t>2</a:t>
                      </a:r>
                      <a:r>
                        <a:rPr lang="es-CL" sz="1200" baseline="0" dirty="0" smtClean="0">
                          <a:latin typeface="+mn-lt"/>
                        </a:rPr>
                        <a:t>, </a:t>
                      </a:r>
                      <a:r>
                        <a:rPr lang="es-CL" sz="1200" baseline="0" dirty="0" err="1" smtClean="0">
                          <a:latin typeface="+mn-lt"/>
                        </a:rPr>
                        <a:t>NOx</a:t>
                      </a:r>
                      <a:r>
                        <a:rPr lang="es-CL" sz="1200" baseline="0" dirty="0" smtClean="0">
                          <a:latin typeface="+mn-lt"/>
                        </a:rPr>
                        <a:t>, O</a:t>
                      </a:r>
                      <a:r>
                        <a:rPr lang="es-CL" sz="1200" baseline="-25000" dirty="0" smtClean="0">
                          <a:latin typeface="+mn-lt"/>
                        </a:rPr>
                        <a:t>3</a:t>
                      </a:r>
                      <a:r>
                        <a:rPr lang="es-CL" sz="1200" baseline="0" dirty="0" smtClean="0">
                          <a:latin typeface="+mn-lt"/>
                        </a:rPr>
                        <a:t>, MP10 y MP2.5.</a:t>
                      </a:r>
                    </a:p>
                    <a:p>
                      <a:pPr algn="l"/>
                      <a:r>
                        <a:rPr lang="es-CL" sz="1200" baseline="0" dirty="0" smtClean="0">
                          <a:latin typeface="+mn-lt"/>
                        </a:rPr>
                        <a:t>Se </a:t>
                      </a:r>
                      <a:r>
                        <a:rPr lang="es-CL" sz="1200" baseline="0" dirty="0" err="1" smtClean="0">
                          <a:latin typeface="+mn-lt"/>
                        </a:rPr>
                        <a:t>hizó</a:t>
                      </a:r>
                      <a:r>
                        <a:rPr lang="es-CL" sz="1200" baseline="0" dirty="0" smtClean="0">
                          <a:latin typeface="+mn-lt"/>
                        </a:rPr>
                        <a:t> un análisis del origen de la contaminación ambiental a partir de combustibles fósiles.</a:t>
                      </a:r>
                      <a:endParaRPr lang="es-CL" sz="1200" dirty="0">
                        <a:latin typeface="+mn-lt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CL" sz="1200" dirty="0" smtClean="0">
                          <a:latin typeface="+mn-lt"/>
                        </a:rPr>
                        <a:t>Zonas</a:t>
                      </a:r>
                      <a:r>
                        <a:rPr lang="es-CL" sz="1200" baseline="0" dirty="0" smtClean="0">
                          <a:latin typeface="+mn-lt"/>
                        </a:rPr>
                        <a:t> con mayor concentración de </a:t>
                      </a:r>
                      <a:r>
                        <a:rPr lang="es-CL" sz="1200" baseline="0" dirty="0" err="1" smtClean="0">
                          <a:latin typeface="+mn-lt"/>
                        </a:rPr>
                        <a:t>NOx</a:t>
                      </a:r>
                      <a:r>
                        <a:rPr lang="es-CL" sz="1200" baseline="0" dirty="0" smtClean="0">
                          <a:latin typeface="+mn-lt"/>
                        </a:rPr>
                        <a:t> y SO</a:t>
                      </a:r>
                      <a:r>
                        <a:rPr lang="es-CL" sz="1200" baseline="-25000" dirty="0" smtClean="0">
                          <a:latin typeface="+mn-lt"/>
                        </a:rPr>
                        <a:t>2</a:t>
                      </a:r>
                      <a:r>
                        <a:rPr lang="es-CL" sz="1200" baseline="0" dirty="0" smtClean="0">
                          <a:latin typeface="+mn-lt"/>
                        </a:rPr>
                        <a:t> registran mayor tasas de mortalidad por COVID-19, controlando por densidad de población. El MP2.5 contribuye a un aumento en la infectividad.</a:t>
                      </a:r>
                      <a:endParaRPr lang="es-CL" sz="1200" dirty="0">
                        <a:latin typeface="+mn-lt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406571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43301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Modelo</a:t>
            </a:r>
            <a:r>
              <a:rPr lang="en-US" dirty="0" smtClean="0"/>
              <a:t> MP2.5 </a:t>
            </a:r>
            <a:r>
              <a:rPr lang="en-US" dirty="0" err="1" smtClean="0"/>
              <a:t>Invierno</a:t>
            </a:r>
            <a:r>
              <a:rPr lang="en-US" dirty="0" smtClean="0"/>
              <a:t> (n=105)</a:t>
            </a:r>
            <a:endParaRPr lang="es-CL" dirty="0"/>
          </a:p>
        </p:txBody>
      </p:sp>
      <p:graphicFrame>
        <p:nvGraphicFramePr>
          <p:cNvPr id="4" name="Content Placeholder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3333318"/>
              </p:ext>
            </p:extLst>
          </p:nvPr>
        </p:nvGraphicFramePr>
        <p:xfrm>
          <a:off x="971600" y="1340768"/>
          <a:ext cx="6563072" cy="5250291"/>
        </p:xfrm>
        <a:graphic>
          <a:graphicData uri="http://schemas.openxmlformats.org/drawingml/2006/table">
            <a:tbl>
              <a:tblPr/>
              <a:tblGrid>
                <a:gridCol w="30441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28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8403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008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3118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2691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Variable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MRR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95% I.C.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Valor-p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Sign.</a:t>
                      </a:r>
                      <a:r>
                        <a:rPr sz="1200" b="1" baseline="400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691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MP2.5 Invierno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0.99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(0.98, 1.01)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0.2719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 sz="20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691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Densidad [hab/km2]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1.08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(1, 1.16)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0.0484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*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691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% 15-44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0.88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(0.73, 1.05)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0.1537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 sz="20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691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% 65+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1.19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(1, 1.42)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0.0452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*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691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% Pueblo Originario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1.60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(0.94, 2.7)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0.0807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.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691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% Rural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0.98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(0.81, 1.2)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0.8708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 sz="20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691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Dias desde primer contagio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1.12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(0.78, 1.6)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0.5454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 sz="20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2691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Dias desde cuarentena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1.03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(0.98, 1.09)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0.2572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 sz="20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2691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Camas hospitalarias [por 100mil]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1.05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(0.99, 1.12)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0.0890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.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2691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% Uso leña cocina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0.54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(0.31, 0.94)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0.0305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*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2691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Media Ingreso total mensual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0.91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(0.82, 1.01)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0.0783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.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2691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% Educación menor a media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1.05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(0.88, 1.27)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0.5758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 sz="20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2691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% Fonasa-A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1.02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(0.86, 1.21)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0.8438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 sz="20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2691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% Fonasa-D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1.07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(0.97, 1.18)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0.2011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 sz="20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2691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Temperatura media Verano [°C]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1.11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(0.66, 1.89)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0.6880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 sz="20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2691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Temperatura media Invierno [°C]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3.92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(1.66, 9.27)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0.0019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**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2691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Heating Degree 15°C Verano [°C]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0.79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(0.51, 1.24)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0.3143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 sz="20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2691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Heating Degree 15°C Invierno [°C]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3.36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(1.38, 8.17)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0.0076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**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09633">
                <a:tc gridSpan="5"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50" baseline="4000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  <a:r>
                        <a:rPr sz="105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Signif. codes:  0 ‘***’ 0.001 ‘**’ 0.01 ‘*’ 0.05 ‘.’ 0.1 ‘ ’ 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2372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44476"/>
            <a:ext cx="8229600" cy="1143000"/>
          </a:xfrm>
        </p:spPr>
        <p:txBody>
          <a:bodyPr/>
          <a:lstStyle/>
          <a:p>
            <a:r>
              <a:rPr lang="en-US" dirty="0" err="1" smtClean="0"/>
              <a:t>Modelo</a:t>
            </a:r>
            <a:r>
              <a:rPr lang="en-US" dirty="0" smtClean="0"/>
              <a:t> sin RM (n=62)</a:t>
            </a:r>
            <a:endParaRPr lang="es-CL" dirty="0"/>
          </a:p>
        </p:txBody>
      </p:sp>
      <p:graphicFrame>
        <p:nvGraphicFramePr>
          <p:cNvPr id="5" name="Content Placeholder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6475944"/>
              </p:ext>
            </p:extLst>
          </p:nvPr>
        </p:nvGraphicFramePr>
        <p:xfrm>
          <a:off x="1115616" y="1097968"/>
          <a:ext cx="6563072" cy="5615164"/>
        </p:xfrm>
        <a:graphic>
          <a:graphicData uri="http://schemas.openxmlformats.org/drawingml/2006/table">
            <a:tbl>
              <a:tblPr/>
              <a:tblGrid>
                <a:gridCol w="30441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28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8403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008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3118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20786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Variable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MRR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95% I.C.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Valor-p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Sign.</a:t>
                      </a:r>
                      <a:r>
                        <a:rPr sz="1200" b="1" baseline="400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7206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MP2.5 [ug/m3]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0.98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(0.95, 1.01)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0.2507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 sz="20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7206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Densidad [hab/km2]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1.03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(0.95, 1.1)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0.4801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 sz="20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7206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% 15-44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1.18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(0.68, 2.04)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0.5595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 sz="20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7206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% 65+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1.47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(0.91, 2.38)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0.1144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 sz="20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7206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% Pueblo Originario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1.53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(0.8, 2.93)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0.1978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 sz="20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7206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% Rural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0.92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(0.66, 1.29)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0.6415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 sz="20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7206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Dias desde primer contagio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0.98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(0.62, 1.53)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0.9177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 sz="20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7206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Dias desde cuarentena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1.05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(0.94, 1.17)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0.3649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 sz="20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7206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Camas hospitalarias [por 100mil]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1.02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(0.8, 1.28)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0.8962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 sz="20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87206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% Uso leña cocina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0.66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(0.3, 1.46)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0.3076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 sz="20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87206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Media Ingreso total mensual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0.92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(0.73, 1.16)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0.4819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 sz="20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87206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% Educación menor a media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1.25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(0.92, 1.71)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0.1580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 sz="20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20786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% Fonasa-A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0.75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(0.54, 1.04)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0.0834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.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87206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% Fonasa-D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0.96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(0.8, 1.15)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0.6772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 sz="20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87206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Temperatura media Verano [°C]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1.24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(0.77, 2.01)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0.3736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 sz="20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20786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Temperatura media Invierno [°C]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4.78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(2.1, 10.86)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0.0002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***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87206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Heating Degree 15°C Verano [°C]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0.88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(0.46, 1.68)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0.7029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 sz="20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20786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Heating Degree 15°C Invierno [°C]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4.12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(1.41, 12)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0.0095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**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50783">
                <a:tc gridSpan="5"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50" baseline="4000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  <a:r>
                        <a:rPr sz="105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Signif. codes:  0 ‘***’ 0.001 ‘**’ 0.01 ‘*’ 0.05 ‘.’ 0.1 ‘ ’ 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16689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7316"/>
            <a:ext cx="8229600" cy="1143000"/>
          </a:xfrm>
        </p:spPr>
        <p:txBody>
          <a:bodyPr/>
          <a:lstStyle/>
          <a:p>
            <a:r>
              <a:rPr lang="en-US" dirty="0" err="1" smtClean="0"/>
              <a:t>Modelo</a:t>
            </a:r>
            <a:r>
              <a:rPr lang="en-US" dirty="0" smtClean="0"/>
              <a:t> solo RM (n=43)</a:t>
            </a:r>
            <a:endParaRPr lang="es-CL" dirty="0"/>
          </a:p>
        </p:txBody>
      </p:sp>
      <p:graphicFrame>
        <p:nvGraphicFramePr>
          <p:cNvPr id="4" name="Content Placeholder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8076878"/>
              </p:ext>
            </p:extLst>
          </p:nvPr>
        </p:nvGraphicFramePr>
        <p:xfrm>
          <a:off x="1187624" y="1225204"/>
          <a:ext cx="6203032" cy="5354309"/>
        </p:xfrm>
        <a:graphic>
          <a:graphicData uri="http://schemas.openxmlformats.org/drawingml/2006/table">
            <a:tbl>
              <a:tblPr/>
              <a:tblGrid>
                <a:gridCol w="27058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86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878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007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4993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19527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Variable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MRR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95% I.C.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Valor-p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Sign.</a:t>
                      </a:r>
                      <a:r>
                        <a:rPr sz="1200" b="1" baseline="400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9527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MP2.5 [ug/m3]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0.97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(0.89, 1.06)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0.5177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 sz="20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9527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Densidad [hab/km2]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1.03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(0.89, 1.19)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0.7208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 sz="20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9527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% 15-44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0.91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(0.8, 1.02)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0.1126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 sz="20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9527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% 65+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1.22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(1.05, 1.42)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0.0082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**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9527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% Pueblo Originario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1.12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(0.97, 1.29)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0.1283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 sz="20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9527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% Rural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0.91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(0.75, 1.1)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0.3271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 sz="20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9527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Dias desde primer contagio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0.91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(0.54, 1.54)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0.7360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 sz="20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9527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Dias desde cuarentena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1.06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(0.98, 1.16)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0.1597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 sz="20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9527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Camas hospitalarias [por 100mil]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1.10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(1.01, 1.2)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0.0317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*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19527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% Uso leña cocina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1.10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(0.88, 1.39)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0.3996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 sz="20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19527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Media Ingreso total mensual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0.82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(0.71, 0.95)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0.0092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**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19527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% Educación menor a media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0.91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(0.75, 1.09)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0.3048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 sz="20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19527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% Fonasa-A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1.13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(0.98, 1.31)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0.0865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.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19527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% Fonasa-D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1.10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(1.01, 1.21)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0.0311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*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19527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Temperatura media Verano [°C]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0.58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(0.3, 1.13)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0.1089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 sz="20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19527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Temperatura media Invierno [°C]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61.73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(0.08, 49376.92)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0.2267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 sz="20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19527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Heating Degree 15°C Verano [°C]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0.56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(0.3, 1.05)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0.0715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.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19527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Heating Degree 15°C Invierno [°C]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45.63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(0.07, 28566.27)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0.2449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 sz="20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06061">
                <a:tc gridSpan="5"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50" baseline="4000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  <a:r>
                        <a:rPr sz="105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Signif. codes:  0 ‘***’ 0.001 ‘**’ 0.01 ‘*’ 0.05 ‘.’ 0.1 ‘ ’ 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78366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Modelo</a:t>
            </a:r>
            <a:r>
              <a:rPr lang="en-US" dirty="0" smtClean="0"/>
              <a:t> random </a:t>
            </a:r>
            <a:r>
              <a:rPr lang="en-US" dirty="0" err="1" smtClean="0"/>
              <a:t>por</a:t>
            </a:r>
            <a:r>
              <a:rPr lang="en-US" dirty="0" smtClean="0"/>
              <a:t> zona (n=105)</a:t>
            </a:r>
            <a:endParaRPr lang="es-CL" dirty="0"/>
          </a:p>
        </p:txBody>
      </p:sp>
      <p:graphicFrame>
        <p:nvGraphicFramePr>
          <p:cNvPr id="5" name="Content Placeholder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6502969"/>
              </p:ext>
            </p:extLst>
          </p:nvPr>
        </p:nvGraphicFramePr>
        <p:xfrm>
          <a:off x="755576" y="1386806"/>
          <a:ext cx="5514596" cy="5144931"/>
        </p:xfrm>
        <a:graphic>
          <a:graphicData uri="http://schemas.openxmlformats.org/drawingml/2006/table">
            <a:tbl>
              <a:tblPr/>
              <a:tblGrid>
                <a:gridCol w="2557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05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9487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5696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1437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0843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 b="1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Variable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MRR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95% I.C.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Valor-p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Sign.</a:t>
                      </a:r>
                      <a:r>
                        <a:rPr sz="1200" b="1" baseline="400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843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MP2.5 [ug/m3]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0.97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(0.95, 1)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0.0444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*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843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Densidad [hab/km2]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1.07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(1, 1.15)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0.0437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*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843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% 15-44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0.88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(0.74, 1.05)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0.1520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 sz="20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843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% 65+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1.21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(1.03, 1.43)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0.0240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*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843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% Pueblo Originario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1.77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(1.16, 2.72)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0.0087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**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843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% Rural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0.99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(0.82, 1.2)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0.9084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 sz="20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0843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Dias desde primer contagio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1.15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(0.81, 1.63)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0.4342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 sz="20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0843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Dias desde cuarentena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1.04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(0.99, 1.09)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0.1443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 sz="20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0843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Camas hospitalarias [por 100mil]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1.06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(1, 1.12)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0.0599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.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0843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% Uso leña cocina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0.54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(0.32, 0.92)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0.0245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*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0843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Media Ingreso total mensual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0.92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(0.83, 1.01)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0.0853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.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0843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% Educación menor a media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1.07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(0.89, 1.27)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0.4835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 sz="20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0843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% Fonasa-A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1.02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(0.86, 1.2)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0.8288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 sz="20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0843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% Fonasa-D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1.08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(0.98, 1.19)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0.1322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 sz="20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0843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Temperatura media Verano [°C]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1.22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(0.91, 1.65)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0.1875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 sz="20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0843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Temperatura media Invierno [°C]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3.61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(2.07, 6.29)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0.0000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***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0843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Heating Degree 15°C Verano [°C]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0.82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(0.54, 1.26)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0.3721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 sz="20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0843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Heating Degree 15°C Invierno [°C]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3.23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(1.72, 6.09)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0.0003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***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00704">
                <a:tc gridSpan="5"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50" baseline="4000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  <a:r>
                        <a:rPr sz="105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Signif. codes:  0 ‘***’ 0.001 ‘**’ 0.01 ‘*’ 0.05 ‘.’ 0.1 ‘ ’ 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</a:tbl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6226" y="1417638"/>
            <a:ext cx="1963751" cy="1146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111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Modelo </a:t>
            </a:r>
            <a:r>
              <a:rPr lang="es-CL" dirty="0" err="1" smtClean="0"/>
              <a:t>random</a:t>
            </a:r>
            <a:r>
              <a:rPr lang="es-CL" dirty="0" smtClean="0"/>
              <a:t> por zona térmica (n=105)</a:t>
            </a:r>
            <a:endParaRPr lang="es-CL" dirty="0"/>
          </a:p>
        </p:txBody>
      </p:sp>
      <p:graphicFrame>
        <p:nvGraphicFramePr>
          <p:cNvPr id="7" name="Content Placeholder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1018327"/>
              </p:ext>
            </p:extLst>
          </p:nvPr>
        </p:nvGraphicFramePr>
        <p:xfrm>
          <a:off x="622730" y="1180462"/>
          <a:ext cx="5483407" cy="5463540"/>
        </p:xfrm>
        <a:graphic>
          <a:graphicData uri="http://schemas.openxmlformats.org/drawingml/2006/table">
            <a:tbl>
              <a:tblPr/>
              <a:tblGrid>
                <a:gridCol w="25072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89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29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4201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0224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82742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Variable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MRR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95% I.C.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Valor-p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Sign.</a:t>
                      </a:r>
                      <a:r>
                        <a:rPr sz="1200" b="1" baseline="400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79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MP2.5 [ug/m3]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1.01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(0.98, 1.05)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0.4292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 sz="20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2742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Densidad [hab/km2]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1.13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(1.03, 1.24)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0.0094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**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879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% 15-44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0.87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(0.68, 1.1)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0.2496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 sz="20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879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% 65+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1.20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(0.96, 1.5)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0.1004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 sz="20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879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% Pueblo Originario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1.48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(0.84, 2.61)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0.1785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 sz="20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879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% Rural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0.98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(0.78, 1.23)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0.8299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 sz="20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82742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Dias desde primer contagio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1.51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(1, 2.28)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0.0498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*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879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Dias desde cuarentena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1.04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(0.97, 1.12)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0.2190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 sz="20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10552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Camas hospitalarias [por 100mil]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1.03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(0.95, 1.11)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0.5199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 sz="20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82742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% Uso leña cocina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0.55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(0.29, 1.05)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0.0711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.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5879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Media Ingreso total mensual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0.99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(0.87, 1.13)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0.8967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 sz="20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5879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% Educación menor a media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1.12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(0.9, 1.39)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0.3149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 sz="20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5879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% Fonasa-A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1.12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(0.91, 1.38)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0.2815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 sz="20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5879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% Fonasa-D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1.06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(0.94, 1.2)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0.3636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 sz="20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5879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Temperatura media Verano [°C]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0.95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(0.48, 1.88)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0.8808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 sz="20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82742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Temperatura media Invierno [°C]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7.35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(2.57, 21.05)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0.0002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***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58793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Heating Degree 15°C Verano [°C]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0.72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(0.38, 1.37)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0.3148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 sz="20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310552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Heating Degree 15°C Invierno [°C]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4.58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(1.67, 12.55)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0.0031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**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35866">
                <a:tc gridSpan="5"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50" baseline="4000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  <a:r>
                        <a:rPr sz="105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Signif. codes:  0 ‘***’ 0.001 ‘**’ 0.01 ‘*’ 0.05 ‘.’ 0.1 ‘ ’ 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</a:tbl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9199" y="1473132"/>
            <a:ext cx="1548596" cy="1587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467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Modelo</a:t>
            </a:r>
            <a:r>
              <a:rPr lang="en-US" dirty="0" smtClean="0"/>
              <a:t> sin random (n=105)</a:t>
            </a:r>
            <a:endParaRPr lang="es-CL" dirty="0"/>
          </a:p>
        </p:txBody>
      </p:sp>
      <p:graphicFrame>
        <p:nvGraphicFramePr>
          <p:cNvPr id="4" name="Content Placeholder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5152996"/>
              </p:ext>
            </p:extLst>
          </p:nvPr>
        </p:nvGraphicFramePr>
        <p:xfrm>
          <a:off x="1463041" y="1417638"/>
          <a:ext cx="6008386" cy="5126716"/>
        </p:xfrm>
        <a:graphic>
          <a:graphicData uri="http://schemas.openxmlformats.org/drawingml/2006/table">
            <a:tbl>
              <a:tblPr/>
              <a:tblGrid>
                <a:gridCol w="27868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34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839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47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6939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69117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Variable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MRR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95% I.C.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Valor-p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Sign.</a:t>
                      </a:r>
                      <a:r>
                        <a:rPr sz="1200" b="1" baseline="400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9117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MP2.5 [ug/m3]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0.98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(0.95, 1)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0.0442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*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9117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 b="1" dirty="0" smtClean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RM</a:t>
                      </a:r>
                      <a:endParaRPr sz="1200" b="1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2.99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(2.36, 3.79)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0.0000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***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1166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Densidad [hab/km2]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1.06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(0.99, 1.14)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0.1026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 sz="18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1166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% 15-44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0.90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(0.76, 1.07)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0.2196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 sz="18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9117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% 65+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1.23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(1.04, 1.46)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0.0138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*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9117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% Pueblo Originario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1.56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(1.04, 2.32)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0.0312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*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1166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% Rural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0.94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(0.77, 1.13)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0.4986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 sz="18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1166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Dias desde primer contagio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1.06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(0.76, 1.49)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0.7334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 sz="18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1166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Dias desde cuarentena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1.04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(0.98, 1.09)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0.1822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 sz="18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81554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Camas hospitalarias [por 100mil]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1.06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(0.99, 1.12)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0.0823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.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11166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% Uso leña cocina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0.67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(0.4, 1.11)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0.1193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 sz="18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69117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Media Ingreso total mensual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0.89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(0.81, 0.99)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0.0310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*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11166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% Educación menor a media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1.07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(0.89, 1.28)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0.4652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 sz="18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11166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% Fonasa-A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0.99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(0.83, 1.16)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0.8617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 sz="18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11166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% Fonasa-D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1.07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(0.98, 1.18)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0.1463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 sz="18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11166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Temperatura media Verano [°C]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1.14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(0.85, 1.54)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0.3837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 sz="18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81554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Temperatura media Invierno [°C]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3.86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(2.31, 6.43)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0.0000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***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81554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Heating Degree 15°C Verano [°C]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0.74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(0.53, 1.06)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0.0980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.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81554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Heating Degree 15°C Invierno [°C]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3.69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(2.06, 6.62)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0.0000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***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23180">
                <a:tc gridSpan="5"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50" baseline="4000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  <a:r>
                        <a:rPr sz="105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Signif. codes:  0 ‘***’ 0.001 ‘**’ 0.01 ‘*’ 0.05 ‘.’ 0.1 ‘ ’ 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17580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Modelo</a:t>
            </a:r>
            <a:r>
              <a:rPr lang="en-US" dirty="0" smtClean="0"/>
              <a:t> </a:t>
            </a:r>
            <a:r>
              <a:rPr lang="en-US" dirty="0" err="1" smtClean="0"/>
              <a:t>fallecidos</a:t>
            </a:r>
            <a:r>
              <a:rPr lang="en-US" dirty="0" smtClean="0"/>
              <a:t> COVID 65+ (n=100)</a:t>
            </a:r>
            <a:endParaRPr lang="es-CL" dirty="0"/>
          </a:p>
        </p:txBody>
      </p:sp>
      <p:graphicFrame>
        <p:nvGraphicFramePr>
          <p:cNvPr id="5" name="Content Placeholder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8388706"/>
              </p:ext>
            </p:extLst>
          </p:nvPr>
        </p:nvGraphicFramePr>
        <p:xfrm>
          <a:off x="1357665" y="1637810"/>
          <a:ext cx="6428670" cy="4628306"/>
        </p:xfrm>
        <a:graphic>
          <a:graphicData uri="http://schemas.openxmlformats.org/drawingml/2006/table">
            <a:tbl>
              <a:tblPr/>
              <a:tblGrid>
                <a:gridCol w="29817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84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597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824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1621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88590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Variable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MRR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95% I.C.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Valor-p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Sign.</a:t>
                      </a:r>
                      <a:r>
                        <a:rPr sz="1200" b="1" baseline="400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4316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MP2.5 [ug/m3]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0.98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(0.95, 1.01)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0.2394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 sz="20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4316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Densidad [hab/km2]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1.05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(0.99, 1.12)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0.1058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 sz="20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4316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% Pueblo Originario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1.38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(0.78, 2.45)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0.2635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 sz="20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8590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% Rural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0.80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(0.64, 1.02)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0.0696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.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4316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Dias desde primer contagio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1.29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(0.83, 1.99)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0.2562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 sz="20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8590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Dias desde cuarentena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1.05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(0.99, 1.1)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0.0918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.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4316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Camas hospitalarias [por 100mil]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1.03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(0.97, 1.1)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0.2929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 sz="20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4316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% Uso leña cocina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0.74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(0.39, 1.4)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0.3481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 sz="20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14316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Media Ingreso total mensual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1.00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(0.9, 1.12)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0.9659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 sz="20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88590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% Educación menor a media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1.20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(0.98, 1.48)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0.0793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.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14316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% Fonasa-A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0.99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(0.82, 1.2)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0.8944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 sz="20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14316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% Fonasa-D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1.09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(0.98, 1.2)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0.1048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 sz="20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88590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Temperatura media Verano [°C]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1.47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(0.96, 2.26)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0.0772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.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88590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Temperatura media Invierno [°C]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3.81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(1.65, 8.81)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0.0018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**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14316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Heating Degree 15°C Verano [°C]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1.01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(0.63, 1.62)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0.9669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 sz="200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88590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Heating Degree 15°C Invierno [°C]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3.42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(1.42, 8.28)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0.0063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2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**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65016">
                <a:tc gridSpan="5"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50" baseline="4000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  <a:r>
                        <a:rPr sz="105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Signif. codes:  0 ‘***’ 0.001 ‘**’ 0.01 ‘*’ 0.05 ‘.’ 0.1 ‘ ’ 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78599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67958"/>
            <a:ext cx="8229600" cy="1143000"/>
          </a:xfrm>
        </p:spPr>
        <p:txBody>
          <a:bodyPr/>
          <a:lstStyle/>
          <a:p>
            <a:r>
              <a:rPr lang="es-CL" dirty="0" smtClean="0"/>
              <a:t>Resumen MRR MP2.5</a:t>
            </a:r>
            <a:endParaRPr lang="es-CL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182188"/>
            <a:ext cx="8501719" cy="5318341"/>
          </a:xfrm>
        </p:spPr>
      </p:pic>
    </p:spTree>
    <p:extLst>
      <p:ext uri="{BB962C8B-B14F-4D97-AF65-F5344CB8AC3E}">
        <p14:creationId xmlns:p14="http://schemas.microsoft.com/office/powerpoint/2010/main" val="281604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s-CL" dirty="0" smtClean="0"/>
              <a:t>COVID -19 y MP2.5 en Chile (Prensa)</a:t>
            </a:r>
            <a:endParaRPr lang="es-CL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13553277"/>
              </p:ext>
            </p:extLst>
          </p:nvPr>
        </p:nvGraphicFramePr>
        <p:xfrm>
          <a:off x="457200" y="1139324"/>
          <a:ext cx="8541657" cy="4752685"/>
        </p:xfrm>
        <a:graphic>
          <a:graphicData uri="http://schemas.openxmlformats.org/drawingml/2006/table">
            <a:tbl>
              <a:tblPr firstRow="1">
                <a:tableStyleId>{9D7B26C5-4107-4FEC-AEDC-1716B250A1EF}</a:tableStyleId>
              </a:tblPr>
              <a:tblGrid>
                <a:gridCol w="2036521">
                  <a:extLst>
                    <a:ext uri="{9D8B030D-6E8A-4147-A177-3AD203B41FA5}">
                      <a16:colId xmlns:a16="http://schemas.microsoft.com/office/drawing/2014/main" val="228437172"/>
                    </a:ext>
                  </a:extLst>
                </a:gridCol>
                <a:gridCol w="3985129">
                  <a:extLst>
                    <a:ext uri="{9D8B030D-6E8A-4147-A177-3AD203B41FA5}">
                      <a16:colId xmlns:a16="http://schemas.microsoft.com/office/drawing/2014/main" val="3315974632"/>
                    </a:ext>
                  </a:extLst>
                </a:gridCol>
                <a:gridCol w="2520007">
                  <a:extLst>
                    <a:ext uri="{9D8B030D-6E8A-4147-A177-3AD203B41FA5}">
                      <a16:colId xmlns:a16="http://schemas.microsoft.com/office/drawing/2014/main" val="1887939957"/>
                    </a:ext>
                  </a:extLst>
                </a:gridCol>
              </a:tblGrid>
              <a:tr h="257796">
                <a:tc>
                  <a:txBody>
                    <a:bodyPr/>
                    <a:lstStyle/>
                    <a:p>
                      <a:pPr algn="ctr"/>
                      <a:r>
                        <a:rPr lang="es-CL" sz="1200" kern="1200" dirty="0" smtClean="0"/>
                        <a:t>Fuente Noticia</a:t>
                      </a:r>
                      <a:endParaRPr lang="es-CL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sz="1200" kern="1200" dirty="0" smtClean="0"/>
                        <a:t>Noticia</a:t>
                      </a:r>
                      <a:endParaRPr lang="es-CL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sz="1200" kern="1200" dirty="0" smtClean="0"/>
                        <a:t>Método</a:t>
                      </a:r>
                      <a:endParaRPr lang="es-CL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90381225"/>
                  </a:ext>
                </a:extLst>
              </a:tr>
              <a:tr h="739140">
                <a:tc>
                  <a:txBody>
                    <a:bodyPr/>
                    <a:lstStyle/>
                    <a:p>
                      <a:pPr algn="l"/>
                      <a:r>
                        <a:rPr lang="es-CL" sz="1200" kern="1200" baseline="0" dirty="0" smtClean="0">
                          <a:effectLst/>
                        </a:rPr>
                        <a:t>“Partículas contaminantes en el centro y sur de Chile podrían expandir la pandemia de coronavirus.”</a:t>
                      </a:r>
                    </a:p>
                    <a:p>
                      <a:pPr algn="l"/>
                      <a:r>
                        <a:rPr lang="es-CL" sz="1200" kern="1200" baseline="0" dirty="0" smtClean="0">
                          <a:effectLst/>
                        </a:rPr>
                        <a:t>La Tercera, 7 Abril 2020 </a:t>
                      </a:r>
                      <a:r>
                        <a:rPr lang="es-CL" sz="1200" kern="1200" baseline="30000" dirty="0" smtClean="0">
                          <a:effectLst/>
                        </a:rPr>
                        <a:t>(1)</a:t>
                      </a:r>
                      <a:endParaRPr lang="es-CL" sz="1200" kern="1200" baseline="300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CL" sz="1200" kern="1200" dirty="0" smtClean="0">
                          <a:effectLst/>
                        </a:rPr>
                        <a:t>Académicos</a:t>
                      </a:r>
                      <a:r>
                        <a:rPr lang="es-CL" sz="1200" kern="1200" baseline="0" dirty="0" smtClean="0">
                          <a:effectLst/>
                        </a:rPr>
                        <a:t> de la USM y </a:t>
                      </a:r>
                      <a:r>
                        <a:rPr lang="es-CL" sz="1200" kern="1200" dirty="0" smtClean="0">
                          <a:effectLst/>
                        </a:rPr>
                        <a:t>USACH iniciarán</a:t>
                      </a:r>
                      <a:r>
                        <a:rPr lang="es-CL" sz="1200" kern="1200" baseline="0" dirty="0" smtClean="0">
                          <a:effectLst/>
                        </a:rPr>
                        <a:t> </a:t>
                      </a:r>
                      <a:r>
                        <a:rPr lang="es-CL" sz="1200" kern="1200" dirty="0" smtClean="0">
                          <a:effectLst/>
                        </a:rPr>
                        <a:t>un estudio sobre el vínculo entre el</a:t>
                      </a:r>
                      <a:r>
                        <a:rPr lang="es-CL" sz="1200" kern="1200" baseline="0" dirty="0" smtClean="0">
                          <a:effectLst/>
                        </a:rPr>
                        <a:t> material particulado </a:t>
                      </a:r>
                      <a:r>
                        <a:rPr lang="es-CL" sz="1200" kern="1200" dirty="0" smtClean="0">
                          <a:effectLst/>
                        </a:rPr>
                        <a:t>y la posibilidad que se comporte como un vehículo que ayude a propagar al virus.</a:t>
                      </a:r>
                      <a:endParaRPr lang="es-CL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CL" sz="1200" kern="1200" dirty="0" smtClean="0">
                          <a:effectLst/>
                        </a:rPr>
                        <a:t>Muestreos con filtros de MP2.5</a:t>
                      </a:r>
                      <a:r>
                        <a:rPr lang="es-CL" sz="1200" kern="1200" baseline="0" dirty="0" smtClean="0">
                          <a:effectLst/>
                        </a:rPr>
                        <a:t> para analizar:</a:t>
                      </a:r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s-CL" sz="1200" kern="1200" baseline="0" dirty="0" smtClean="0">
                          <a:effectLst/>
                        </a:rPr>
                        <a:t>Especiación química</a:t>
                      </a:r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s-CL" sz="1200" kern="1200" baseline="0" dirty="0" smtClean="0">
                          <a:effectLst/>
                        </a:rPr>
                        <a:t>Actividad microbiana</a:t>
                      </a:r>
                    </a:p>
                    <a:p>
                      <a:pPr algn="l"/>
                      <a:r>
                        <a:rPr lang="es-CL" sz="1200" kern="1200" baseline="0" dirty="0" smtClean="0">
                          <a:effectLst/>
                        </a:rPr>
                        <a:t>Ciudades: Temuco o Santiago</a:t>
                      </a:r>
                      <a:endParaRPr lang="es-CL" sz="1200" kern="1200" baseline="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7992226"/>
                  </a:ext>
                </a:extLst>
              </a:tr>
              <a:tr h="1626373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CL" sz="1200" u="none" strike="noStrike" kern="12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“Variables ambientales incidirían negativamente en la tasa de contagios de COVID-19 en Chile.”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CL" sz="1200" u="none" strike="noStrike" kern="12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El Mostrador, 3 Mayo 2020. </a:t>
                      </a:r>
                      <a:r>
                        <a:rPr lang="es-CL" sz="1200" kern="1200" baseline="30000" dirty="0" smtClean="0">
                          <a:effectLst/>
                        </a:rPr>
                        <a:t>(2)</a:t>
                      </a:r>
                      <a:endParaRPr kumimoji="0" lang="es-CL" sz="12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CL" sz="1200" u="none" strike="noStrike" kern="12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Se estudió la correlación entre contagios diarios de COVID-19 con el MP2.5 y variables meteorológicas (humedad relativa, temperatura media y radiación solar).</a:t>
                      </a:r>
                      <a:endParaRPr kumimoji="0" lang="es-CL" sz="12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CL" sz="1200" u="none" strike="noStrike" kern="12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Se calcularon correlaciones </a:t>
                      </a:r>
                      <a:r>
                        <a:rPr kumimoji="0" lang="es-CL" sz="1200" u="none" strike="noStrike" kern="1200" cap="none" spc="0" normalizeH="0" baseline="0" noProof="0" dirty="0" err="1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Spearman</a:t>
                      </a:r>
                      <a:r>
                        <a:rPr kumimoji="0" lang="es-CL" sz="1200" u="none" strike="noStrike" kern="12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 por región para los días entre 3 de Marzo y 29 de Abril. 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CL" sz="1200" u="none" strike="noStrike" kern="12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Preliminarmente se encontró que:</a:t>
                      </a:r>
                    </a:p>
                    <a:p>
                      <a:pPr marL="171450" marR="0" lvl="0" indent="-1714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s-CL" sz="1200" u="none" strike="noStrike" kern="12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Humedad relativa no tiene mayor influencia</a:t>
                      </a:r>
                    </a:p>
                    <a:p>
                      <a:pPr marL="171450" marR="0" lvl="0" indent="-1714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s-CL" sz="1200" u="none" strike="noStrike" kern="12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MP2.5 correlaciona positivamente</a:t>
                      </a:r>
                    </a:p>
                    <a:p>
                      <a:pPr marL="171450" marR="0" lvl="0" indent="-1714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s-CL" sz="1200" u="none" strike="noStrike" kern="1200" cap="none" spc="0" normalizeH="0" baseline="0" noProof="0" dirty="0" err="1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T°</a:t>
                      </a:r>
                      <a:r>
                        <a:rPr kumimoji="0" lang="es-CL" sz="1200" u="none" strike="noStrike" kern="12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 media y radiación correlacionan negativamente</a:t>
                      </a:r>
                      <a:endParaRPr kumimoji="0" lang="es-CL" sz="12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406571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s-CL" sz="12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s-CL" sz="12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0" lang="es-CL" sz="12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136484810"/>
                  </a:ext>
                </a:extLst>
              </a:tr>
              <a:tr h="1460845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200" kern="1200" dirty="0" smtClean="0">
                          <a:effectLst/>
                        </a:rPr>
                        <a:t>“COVID-19, pobreza energética y contaminación: redefiniendo la vulnerabilidad en el centro-sur de Chile”.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200" kern="1200" dirty="0" err="1" smtClean="0">
                          <a:effectLst/>
                        </a:rPr>
                        <a:t>Ciper</a:t>
                      </a:r>
                      <a:r>
                        <a:rPr lang="es-CL" sz="1200" kern="1200" baseline="0" dirty="0" smtClean="0">
                          <a:effectLst/>
                        </a:rPr>
                        <a:t> Académico, 15 Mayo 2020. </a:t>
                      </a:r>
                      <a:r>
                        <a:rPr lang="es-CL" sz="1200" kern="1200" baseline="30000" dirty="0" smtClean="0">
                          <a:effectLst/>
                        </a:rPr>
                        <a:t>(3)</a:t>
                      </a:r>
                      <a:endParaRPr lang="es-CL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s-CL" sz="1200" dirty="0" smtClean="0"/>
                        <a:t>Caso</a:t>
                      </a:r>
                      <a:r>
                        <a:rPr lang="es-CL" sz="1200" baseline="0" dirty="0" smtClean="0"/>
                        <a:t> de estudio en Valdivia. Hipótesis es que la ciudad es vulnerable al COVID-19 por el uso excesivo de leña en invierno, lo cual genera un aumento en la contaminación atmosférica (interior y exterior).</a:t>
                      </a:r>
                    </a:p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es-CL" sz="1200" baseline="0" dirty="0" smtClean="0"/>
                        <a:t>Familias de bajos ingresos utilizan leña como fuente barata de energía, aunque en </a:t>
                      </a:r>
                      <a:r>
                        <a:rPr lang="es-CL" sz="1200" baseline="0" dirty="0" err="1" smtClean="0"/>
                        <a:t>deciles</a:t>
                      </a:r>
                      <a:r>
                        <a:rPr lang="es-CL" sz="1200" baseline="0" dirty="0" smtClean="0"/>
                        <a:t> altos también se observa un consumo elevado.</a:t>
                      </a:r>
                      <a:endParaRPr lang="es-CL" sz="1200" baseline="0" dirty="0" smtClean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s-CL" sz="1200" dirty="0" smtClean="0"/>
                        <a:t>Se cruzaron</a:t>
                      </a:r>
                      <a:r>
                        <a:rPr lang="es-CL" sz="1200" baseline="0" dirty="0" smtClean="0"/>
                        <a:t> mapas, a nivel de manzana, de consumo de leña, población de adultos mayores, </a:t>
                      </a:r>
                      <a:r>
                        <a:rPr lang="es-CL" sz="1200" baseline="0" dirty="0" err="1" smtClean="0"/>
                        <a:t>deciles</a:t>
                      </a:r>
                      <a:r>
                        <a:rPr lang="es-CL" sz="1200" baseline="0" dirty="0" smtClean="0"/>
                        <a:t> de ingresos y viviendas con materialidad irrecuperable.</a:t>
                      </a:r>
                    </a:p>
                    <a:p>
                      <a:pPr algn="l"/>
                      <a:r>
                        <a:rPr lang="es-CL" sz="1200" baseline="0" dirty="0" smtClean="0"/>
                        <a:t>Se identificaron </a:t>
                      </a:r>
                      <a:r>
                        <a:rPr lang="es-CL" sz="1200" baseline="0" dirty="0" err="1" smtClean="0"/>
                        <a:t>clusters</a:t>
                      </a:r>
                      <a:r>
                        <a:rPr lang="es-CL" sz="1200" baseline="0" dirty="0" smtClean="0"/>
                        <a:t> de zonas con alto consumo de leña.</a:t>
                      </a:r>
                      <a:endParaRPr lang="es-CL" sz="12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6644508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248920" y="5948567"/>
            <a:ext cx="1164771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s-CL" sz="900" dirty="0">
                <a:hlinkClick r:id="rId2"/>
              </a:rPr>
              <a:t>https://www.latercera.com/que-pasa/noticia/particulas-contaminantes-en-el-centro-y-sur-de-chile-podrian-expandir-la-pandemia-de-coronavirus/6IFTFXBYZRFMVG3CBQJCOEF22E</a:t>
            </a:r>
            <a:r>
              <a:rPr lang="es-CL" sz="900" dirty="0" smtClean="0">
                <a:hlinkClick r:id="rId2"/>
              </a:rPr>
              <a:t>/</a:t>
            </a:r>
            <a:endParaRPr lang="es-CL" sz="900" dirty="0" smtClean="0"/>
          </a:p>
          <a:p>
            <a:pPr marL="342900" indent="-342900">
              <a:buFont typeface="+mj-lt"/>
              <a:buAutoNum type="arabicPeriod"/>
            </a:pPr>
            <a:r>
              <a:rPr lang="es-CL" sz="900" dirty="0"/>
              <a:t>https://www.elmostrador.cl/destacado/2020/05/03/variables-ambientales-incidirian-negativamente-en-la-tasa-de-contagios-de-covid-19-en-chile/</a:t>
            </a:r>
          </a:p>
          <a:p>
            <a:pPr marL="342900" indent="-342900">
              <a:buFont typeface="+mj-lt"/>
              <a:buAutoNum type="arabicPeriod"/>
            </a:pPr>
            <a:r>
              <a:rPr lang="es-CL" sz="900" dirty="0" smtClean="0"/>
              <a:t>https</a:t>
            </a:r>
            <a:r>
              <a:rPr lang="es-CL" sz="900" dirty="0"/>
              <a:t>://ciperchile.cl/2020/05/15/covid-19-pobreza-energetica-y-contaminacion-redefiniendo-la-vulnerabilidad-en-el-centro-sur-de-chile/</a:t>
            </a:r>
          </a:p>
        </p:txBody>
      </p:sp>
    </p:spTree>
    <p:extLst>
      <p:ext uri="{BB962C8B-B14F-4D97-AF65-F5344CB8AC3E}">
        <p14:creationId xmlns:p14="http://schemas.microsoft.com/office/powerpoint/2010/main" val="3842082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Método: Modelo transversal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2279783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Modelo Transversal</a:t>
            </a:r>
            <a:endParaRPr lang="es-C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077685"/>
                <a:ext cx="8229600" cy="5381172"/>
              </a:xfrm>
            </p:spPr>
            <p:txBody>
              <a:bodyPr>
                <a:normAutofit fontScale="85000" lnSpcReduction="10000"/>
              </a:bodyPr>
              <a:lstStyle/>
              <a:p>
                <a:r>
                  <a:rPr lang="es-CL" b="1" dirty="0" smtClean="0"/>
                  <a:t>Modelo Transversal</a:t>
                </a:r>
                <a:r>
                  <a:rPr lang="es-CL" dirty="0" smtClean="0"/>
                  <a:t>: “</a:t>
                </a:r>
                <a:r>
                  <a:rPr lang="es-ES_tradnl" dirty="0" smtClean="0"/>
                  <a:t>Cuando </a:t>
                </a:r>
                <a:r>
                  <a:rPr lang="es-ES_tradnl" dirty="0"/>
                  <a:t>se realiza una sola determinación en los sujetos de estudio y se evalúan de manera concurrente la exposición y el evento de </a:t>
                </a:r>
                <a:r>
                  <a:rPr lang="es-ES_tradnl" dirty="0" smtClean="0"/>
                  <a:t>interés”</a:t>
                </a:r>
              </a:p>
              <a:p>
                <a:endParaRPr lang="es-CL" dirty="0" smtClean="0"/>
              </a:p>
              <a:p>
                <a:r>
                  <a:rPr lang="es-CL" dirty="0" smtClean="0"/>
                  <a:t>El estudio transversal permite comparar una variable de interés con factores de riesgo en varias localidades simultáneamente</a:t>
                </a:r>
              </a:p>
              <a:p>
                <a:endParaRPr lang="es-CL" dirty="0" smtClean="0"/>
              </a:p>
              <a:p>
                <a:r>
                  <a:rPr lang="es-CL" dirty="0" smtClean="0"/>
                  <a:t>Permite detectar el efecto a la exposición a largo plazo de MP2.5 en el riesgo relativo de COVID-19</a:t>
                </a:r>
              </a:p>
              <a:p>
                <a:pPr marL="0" indent="0">
                  <a:buNone/>
                </a:pPr>
                <a:endParaRPr lang="es-CL" dirty="0" smtClean="0"/>
              </a:p>
              <a:p>
                <a:r>
                  <a:rPr lang="es-CL" dirty="0" smtClean="0"/>
                  <a:t>El modelo a ajustar sigue la ecuación general:</a:t>
                </a:r>
              </a:p>
              <a:p>
                <a:pPr marL="457200" lvl="1" indent="0">
                  <a:buNone/>
                </a:pPr>
                <a:endParaRPr lang="en-US" i="1" dirty="0" smtClean="0"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</m:d>
                        </m:e>
                      </m:func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𝑀𝑃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2.5+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.+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s-CL" dirty="0"/>
              </a:p>
              <a:p>
                <a:pPr lvl="1"/>
                <a:endParaRPr lang="es-CL" dirty="0" smtClean="0"/>
              </a:p>
              <a:p>
                <a:pPr lvl="1"/>
                <a:r>
                  <a:rPr lang="es-CL" dirty="0" smtClean="0"/>
                  <a:t>M</a:t>
                </a:r>
                <a:r>
                  <a:rPr lang="es-CL" dirty="0"/>
                  <a:t>: Tasa muertes COVID</a:t>
                </a:r>
              </a:p>
              <a:p>
                <a:pPr lvl="1"/>
                <a:r>
                  <a:rPr lang="es-CL" dirty="0"/>
                  <a:t>Demografía, Socioeconómico, Infraestructura salud, Ambientales</a:t>
                </a:r>
              </a:p>
              <a:p>
                <a:endParaRPr lang="es-CL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077685"/>
                <a:ext cx="8229600" cy="5381172"/>
              </a:xfrm>
              <a:blipFill>
                <a:blip r:embed="rId2"/>
                <a:stretch>
                  <a:fillRect l="-667" t="-1246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78975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s-CL" dirty="0" smtClean="0"/>
              <a:t>Modelo Transversal</a:t>
            </a:r>
            <a:endParaRPr lang="es-CL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807720"/>
            <a:ext cx="8229600" cy="5867400"/>
          </a:xfrm>
        </p:spPr>
        <p:txBody>
          <a:bodyPr>
            <a:normAutofit/>
          </a:bodyPr>
          <a:lstStyle/>
          <a:p>
            <a:r>
              <a:rPr lang="es-CL" dirty="0" smtClean="0"/>
              <a:t>Se ajustó un modelo </a:t>
            </a:r>
            <a:r>
              <a:rPr lang="es-CL" b="1" dirty="0" smtClean="0"/>
              <a:t>binomial negativo mixto con efectos aleatorios</a:t>
            </a:r>
            <a:r>
              <a:rPr lang="es-CL" dirty="0" smtClean="0"/>
              <a:t> </a:t>
            </a:r>
            <a:r>
              <a:rPr lang="es-CL" dirty="0"/>
              <a:t>para </a:t>
            </a:r>
            <a:r>
              <a:rPr lang="es-CL" dirty="0" smtClean="0"/>
              <a:t>predecir a la tasa de mortalidad del COVID a partir de la concentración de MP2.5, y otras variables </a:t>
            </a:r>
            <a:r>
              <a:rPr lang="es-CL" dirty="0" err="1" smtClean="0"/>
              <a:t>confundentes</a:t>
            </a:r>
            <a:endParaRPr lang="es-CL" dirty="0" smtClean="0"/>
          </a:p>
          <a:p>
            <a:pPr lvl="1"/>
            <a:r>
              <a:rPr lang="es-CL" dirty="0" smtClean="0"/>
              <a:t>Este modelo se utiliza para el conteo de eventos, similar a </a:t>
            </a:r>
            <a:r>
              <a:rPr lang="es-CL" dirty="0" err="1" smtClean="0"/>
              <a:t>Poisson</a:t>
            </a:r>
            <a:r>
              <a:rPr lang="es-CL" dirty="0" smtClean="0"/>
              <a:t> pero permite una mayor dispersión (se relaja condición de media=varianza en el conteo)</a:t>
            </a:r>
          </a:p>
          <a:p>
            <a:r>
              <a:rPr lang="es-CL" dirty="0" smtClean="0"/>
              <a:t>Se incluye un </a:t>
            </a:r>
            <a:r>
              <a:rPr lang="es-CL" i="1" dirty="0" smtClean="0"/>
              <a:t>offset</a:t>
            </a:r>
            <a:r>
              <a:rPr lang="es-CL" dirty="0" smtClean="0"/>
              <a:t> de población, para controlar el número de veces que el evento (muerte) pudo ocurrir (población total expuesta al virus)</a:t>
            </a:r>
          </a:p>
          <a:p>
            <a:r>
              <a:rPr lang="es-CL" dirty="0" smtClean="0"/>
              <a:t>Se incluye un intercepto aleatorio (</a:t>
            </a:r>
            <a:r>
              <a:rPr lang="es-CL" i="1" dirty="0" err="1" smtClean="0"/>
              <a:t>random</a:t>
            </a:r>
            <a:r>
              <a:rPr lang="es-CL" i="1" dirty="0" smtClean="0"/>
              <a:t> </a:t>
            </a:r>
            <a:r>
              <a:rPr lang="es-CL" i="1" dirty="0" err="1" smtClean="0"/>
              <a:t>effect</a:t>
            </a:r>
            <a:r>
              <a:rPr lang="es-CL" i="1" dirty="0" smtClean="0"/>
              <a:t>)</a:t>
            </a:r>
            <a:r>
              <a:rPr lang="es-CL" dirty="0" smtClean="0"/>
              <a:t> por región para controlar por características similares en este nivel de agregación</a:t>
            </a:r>
          </a:p>
          <a:p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2920115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1332</TotalTime>
  <Words>5252</Words>
  <Application>Microsoft Office PowerPoint</Application>
  <PresentationFormat>On-screen Show (4:3)</PresentationFormat>
  <Paragraphs>1564</Paragraphs>
  <Slides>57</Slides>
  <Notes>4</Notes>
  <HiddenSlides>4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4" baseType="lpstr">
      <vt:lpstr>ＭＳ Ｐゴシック</vt:lpstr>
      <vt:lpstr>Arial</vt:lpstr>
      <vt:lpstr>Calibri</vt:lpstr>
      <vt:lpstr>Cambria Math</vt:lpstr>
      <vt:lpstr>Courier New</vt:lpstr>
      <vt:lpstr>Wingdings</vt:lpstr>
      <vt:lpstr>Office Theme</vt:lpstr>
      <vt:lpstr>Análisis epidemiológico de la incidencia de COVID-19 y el uso intensivo de leña en las regiones sur y centro de Chile</vt:lpstr>
      <vt:lpstr>Notas</vt:lpstr>
      <vt:lpstr>Literatura covid-19 y calidad del aire</vt:lpstr>
      <vt:lpstr>Relación entre contaminación atmosférica y mortalidad por COVID-19</vt:lpstr>
      <vt:lpstr>Relación entre contaminación atmosférica y mortalidad por COVID-19</vt:lpstr>
      <vt:lpstr>COVID -19 y MP2.5 en Chile (Prensa)</vt:lpstr>
      <vt:lpstr>Método: Modelo transversal</vt:lpstr>
      <vt:lpstr>Modelo Transversal</vt:lpstr>
      <vt:lpstr>Modelo Transversal</vt:lpstr>
      <vt:lpstr>Fuente datos</vt:lpstr>
      <vt:lpstr>PowerPoint Presentation</vt:lpstr>
      <vt:lpstr>PowerPoint Presentation</vt:lpstr>
      <vt:lpstr>Mortalidad por covid-19 (al 28-08-2020)</vt:lpstr>
      <vt:lpstr>Mortalidad COVID-19 se concentra en centro y norte</vt:lpstr>
      <vt:lpstr>Muertes COVID se concentran en grupo de 65+ años y en la RM</vt:lpstr>
      <vt:lpstr>Concentración ambiental mp2.5</vt:lpstr>
      <vt:lpstr>Desafío: N°estaciones disminuye con cohortes temporales más extensos</vt:lpstr>
      <vt:lpstr>Periodo 2017-2019 tiene mayor cantidad de estaciones y datos</vt:lpstr>
      <vt:lpstr>Criterio selección: Periodo 2017-2019,  cada año con al menos 80% de datos diarios</vt:lpstr>
      <vt:lpstr>Desafío 2: 46 de 346 Comunas con monitoreo</vt:lpstr>
      <vt:lpstr>Metodología expansión MP2.5</vt:lpstr>
      <vt:lpstr>Entran “n” comunas dependiendo de la distancia limite. Para 20km aprox. 120 comunas</vt:lpstr>
      <vt:lpstr>77% población considerada con limite=20km</vt:lpstr>
      <vt:lpstr>Meteorología</vt:lpstr>
      <vt:lpstr>Proxy necesidad energética de calefacción: Heating Degree</vt:lpstr>
      <vt:lpstr>Temperatura media °C</vt:lpstr>
      <vt:lpstr>Humedad relativa [%]</vt:lpstr>
      <vt:lpstr>Heating Degree 15°C</vt:lpstr>
      <vt:lpstr>Análisis DATOS comunales</vt:lpstr>
      <vt:lpstr>Indicadores relevantes</vt:lpstr>
      <vt:lpstr>Mapa Interactivo Información por Comuna</vt:lpstr>
      <vt:lpstr>Dispersión variables a nivel comunal</vt:lpstr>
      <vt:lpstr>Dispersión variables a nivel comunal</vt:lpstr>
      <vt:lpstr>Dispersión porcentajes a nivel comunal</vt:lpstr>
      <vt:lpstr>Dispersión por variable meteorológica y temporada climática</vt:lpstr>
      <vt:lpstr>Posibles variables modelo: dispersión comunal</vt:lpstr>
      <vt:lpstr>Características comunales: promedio (desv.)</vt:lpstr>
      <vt:lpstr>Datos Modelo Transversal (con MP2.5)</vt:lpstr>
      <vt:lpstr>A priori MP2.5 no muestra mucha relación con tasa de mortalidad por COVID-19</vt:lpstr>
      <vt:lpstr>Correlaciones</vt:lpstr>
      <vt:lpstr>Correlaciones</vt:lpstr>
      <vt:lpstr>Variables con mayor correlación</vt:lpstr>
      <vt:lpstr>Correlación Mortalidad COVID-19 con MP2.5 Grouping effect</vt:lpstr>
      <vt:lpstr>Modelo transversal</vt:lpstr>
      <vt:lpstr>Coeficientes Ajustados</vt:lpstr>
      <vt:lpstr>MRR (mortality rate ratios)</vt:lpstr>
      <vt:lpstr>MRR</vt:lpstr>
      <vt:lpstr>Otros modelos analizados</vt:lpstr>
      <vt:lpstr>Modelo sin MP2.5 (n=191)</vt:lpstr>
      <vt:lpstr>Modelo MP2.5 Invierno (n=105)</vt:lpstr>
      <vt:lpstr>Modelo sin RM (n=62)</vt:lpstr>
      <vt:lpstr>Modelo solo RM (n=43)</vt:lpstr>
      <vt:lpstr>Modelo random por zona (n=105)</vt:lpstr>
      <vt:lpstr>Modelo random por zona térmica (n=105)</vt:lpstr>
      <vt:lpstr>Modelo sin random (n=105)</vt:lpstr>
      <vt:lpstr>Modelo fallecidos COVID 65+ (n=100)</vt:lpstr>
      <vt:lpstr>Resumen MRR MP2.5</vt:lpstr>
    </vt:vector>
  </TitlesOfParts>
  <LinksUpToDate>false</LinksUpToDate>
  <SharedDoc>false</SharedDoc>
  <HyperlinksChanged>false</HyperlinksChanged>
  <AppVersion>16.0000</AppVersion>
</Properties>
</file>

<file path=docProps/app0.xml><?xml version="1.0" encoding="utf-8"?>
<Properties xmlns="http://schemas.openxmlformats.org/officeDocument/2006/extended-properties" xmlns:vt="http://schemas.openxmlformats.org/officeDocument/2006/docPropsVTypes">
  <TotalTime>15</TotalTime>
  <Words>0</Words>
  <Application>Microsoft Office PowerPoint</Application>
  <PresentationFormat>On-screen Show (4:3)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ＭＳ Ｐゴシック</vt:lpstr>
      <vt:lpstr>Arial</vt:lpstr>
      <vt:lpstr>Calibri</vt:lpstr>
      <vt:lpstr>Courier New</vt:lpstr>
      <vt:lpstr>Wingdings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Reporte de análisis de la Calidad del Aire</dc:title>
  <dc:creator>Pablo Busch Hopfenblatt</dc:creator>
  <cp:keywords/>
  <cp:lastModifiedBy>Pablo</cp:lastModifiedBy>
  <cp:revision>336</cp:revision>
  <dcterms:created xsi:type="dcterms:W3CDTF">2020-07-21T15:25:02Z</dcterms:created>
  <dcterms:modified xsi:type="dcterms:W3CDTF">2020-08-31T16:28:59Z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ate">
    <vt:lpwstr>21-07-2020</vt:lpwstr>
  </property>
  <property fmtid="{D5CDD505-2E9C-101B-9397-08002B2CF9AE}" pid="3" name="leng">
    <vt:lpwstr>es-es</vt:lpwstr>
  </property>
  <property fmtid="{D5CDD505-2E9C-101B-9397-08002B2CF9AE}" pid="4" name="output">
    <vt:lpwstr/>
  </property>
  <property fmtid="{D5CDD505-2E9C-101B-9397-08002B2CF9AE}" pid="5" name="params">
    <vt:lpwstr/>
  </property>
</Properties>
</file>